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5" r:id="rId1"/>
  </p:sldMasterIdLst>
  <p:notesMasterIdLst>
    <p:notesMasterId r:id="rId45"/>
  </p:notesMasterIdLst>
  <p:sldIdLst>
    <p:sldId id="256" r:id="rId2"/>
    <p:sldId id="283" r:id="rId3"/>
    <p:sldId id="290" r:id="rId4"/>
    <p:sldId id="374" r:id="rId5"/>
    <p:sldId id="291" r:id="rId6"/>
    <p:sldId id="344" r:id="rId7"/>
    <p:sldId id="294" r:id="rId8"/>
    <p:sldId id="335" r:id="rId9"/>
    <p:sldId id="297" r:id="rId10"/>
    <p:sldId id="298" r:id="rId11"/>
    <p:sldId id="299" r:id="rId12"/>
    <p:sldId id="336" r:id="rId13"/>
    <p:sldId id="284" r:id="rId14"/>
    <p:sldId id="349" r:id="rId15"/>
    <p:sldId id="366" r:id="rId16"/>
    <p:sldId id="348" r:id="rId17"/>
    <p:sldId id="346" r:id="rId18"/>
    <p:sldId id="351" r:id="rId19"/>
    <p:sldId id="355" r:id="rId20"/>
    <p:sldId id="357" r:id="rId21"/>
    <p:sldId id="354" r:id="rId22"/>
    <p:sldId id="358" r:id="rId23"/>
    <p:sldId id="359" r:id="rId24"/>
    <p:sldId id="361" r:id="rId25"/>
    <p:sldId id="362" r:id="rId26"/>
    <p:sldId id="364" r:id="rId27"/>
    <p:sldId id="365" r:id="rId28"/>
    <p:sldId id="285" r:id="rId29"/>
    <p:sldId id="340" r:id="rId30"/>
    <p:sldId id="377" r:id="rId31"/>
    <p:sldId id="378" r:id="rId32"/>
    <p:sldId id="382" r:id="rId33"/>
    <p:sldId id="370" r:id="rId34"/>
    <p:sldId id="369" r:id="rId35"/>
    <p:sldId id="306" r:id="rId36"/>
    <p:sldId id="307" r:id="rId37"/>
    <p:sldId id="309" r:id="rId38"/>
    <p:sldId id="383" r:id="rId39"/>
    <p:sldId id="301" r:id="rId40"/>
    <p:sldId id="329" r:id="rId41"/>
    <p:sldId id="312" r:id="rId42"/>
    <p:sldId id="381" r:id="rId43"/>
    <p:sldId id="380" r:id="rId44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291" autoAdjust="0"/>
    <p:restoredTop sz="57716" autoAdjust="0"/>
  </p:normalViewPr>
  <p:slideViewPr>
    <p:cSldViewPr snapToGrid="0">
      <p:cViewPr varScale="1">
        <p:scale>
          <a:sx n="40" d="100"/>
          <a:sy n="40" d="100"/>
        </p:scale>
        <p:origin x="1056" y="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625ABB-3A7B-4593-9A5B-2307A5304ED1}" type="datetimeFigureOut">
              <a:rPr lang="es-MX" smtClean="0"/>
              <a:t>30/09/2014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AD3A56-E80B-4C40-98CF-D404C03F9E2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186483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MX" baseline="0" dirty="0" smtClean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AD3A56-E80B-4C40-98CF-D404C03F9E25}" type="slidenum">
              <a:rPr lang="es-MX" smtClean="0"/>
              <a:t>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524004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AD3A56-E80B-4C40-98CF-D404C03F9E25}" type="slidenum">
              <a:rPr lang="es-MX" smtClean="0"/>
              <a:t>10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5934111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b="1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AD3A56-E80B-4C40-98CF-D404C03F9E25}" type="slidenum">
              <a:rPr lang="es-MX" smtClean="0"/>
              <a:t>11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4247482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b="1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AD3A56-E80B-4C40-98CF-D404C03F9E25}" type="slidenum">
              <a:rPr lang="es-MX" smtClean="0"/>
              <a:t>12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4801349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AD3A56-E80B-4C40-98CF-D404C03F9E25}" type="slidenum">
              <a:rPr lang="es-MX" smtClean="0"/>
              <a:t>13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1072885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 smtClean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AD3A56-E80B-4C40-98CF-D404C03F9E25}" type="slidenum">
              <a:rPr lang="es-MX" smtClean="0"/>
              <a:t>14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906789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AD3A56-E80B-4C40-98CF-D404C03F9E25}" type="slidenum">
              <a:rPr lang="es-MX" smtClean="0"/>
              <a:t>15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4320594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AD3A56-E80B-4C40-98CF-D404C03F9E25}" type="slidenum">
              <a:rPr lang="es-MX" smtClean="0"/>
              <a:t>16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1896595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AD3A56-E80B-4C40-98CF-D404C03F9E25}" type="slidenum">
              <a:rPr lang="es-MX" smtClean="0"/>
              <a:t>17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7349225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AD3A56-E80B-4C40-98CF-D404C03F9E25}" type="slidenum">
              <a:rPr lang="es-MX" smtClean="0"/>
              <a:t>18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0865177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AD3A56-E80B-4C40-98CF-D404C03F9E25}" type="slidenum">
              <a:rPr lang="es-MX" smtClean="0"/>
              <a:t>19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046810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AD3A56-E80B-4C40-98CF-D404C03F9E25}" type="slidenum">
              <a:rPr lang="es-MX" smtClean="0"/>
              <a:t>2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5972178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AD3A56-E80B-4C40-98CF-D404C03F9E25}" type="slidenum">
              <a:rPr lang="es-MX" smtClean="0"/>
              <a:t>20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8153744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AD3A56-E80B-4C40-98CF-D404C03F9E25}" type="slidenum">
              <a:rPr lang="es-MX" smtClean="0"/>
              <a:t>21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9980109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baseline="0" dirty="0" smtClean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AD3A56-E80B-4C40-98CF-D404C03F9E25}" type="slidenum">
              <a:rPr lang="es-MX" smtClean="0"/>
              <a:t>22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5323125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b="1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AD3A56-E80B-4C40-98CF-D404C03F9E25}" type="slidenum">
              <a:rPr lang="es-MX" smtClean="0"/>
              <a:t>23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8654449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AD3A56-E80B-4C40-98CF-D404C03F9E25}" type="slidenum">
              <a:rPr lang="es-MX" smtClean="0"/>
              <a:t>24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7641922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AD3A56-E80B-4C40-98CF-D404C03F9E25}" type="slidenum">
              <a:rPr lang="es-MX" smtClean="0"/>
              <a:t>25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3709546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AD3A56-E80B-4C40-98CF-D404C03F9E25}" type="slidenum">
              <a:rPr lang="es-MX" smtClean="0"/>
              <a:t>26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2137788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AD3A56-E80B-4C40-98CF-D404C03F9E25}" type="slidenum">
              <a:rPr lang="es-MX" smtClean="0"/>
              <a:t>27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21429366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AD3A56-E80B-4C40-98CF-D404C03F9E25}" type="slidenum">
              <a:rPr lang="es-MX" smtClean="0"/>
              <a:t>28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14163839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AD3A56-E80B-4C40-98CF-D404C03F9E25}" type="slidenum">
              <a:rPr lang="es-MX" smtClean="0"/>
              <a:t>29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009071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sz="1200" b="1" baseline="0" dirty="0" smtClean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AD3A56-E80B-4C40-98CF-D404C03F9E25}" type="slidenum">
              <a:rPr lang="es-MX" smtClean="0"/>
              <a:t>3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82251845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es-MX" baseline="0" dirty="0" smtClean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AD3A56-E80B-4C40-98CF-D404C03F9E25}" type="slidenum">
              <a:rPr lang="es-MX" smtClean="0"/>
              <a:t>30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29217047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s-MX" sz="12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AD3A56-E80B-4C40-98CF-D404C03F9E25}" type="slidenum">
              <a:rPr lang="es-MX" smtClean="0"/>
              <a:t>31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44643950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AD3A56-E80B-4C40-98CF-D404C03F9E25}" type="slidenum">
              <a:rPr lang="es-MX" smtClean="0"/>
              <a:t>32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31731083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AD3A56-E80B-4C40-98CF-D404C03F9E25}" type="slidenum">
              <a:rPr lang="es-MX" smtClean="0"/>
              <a:t>33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80871381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baseline="0" dirty="0" smtClean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AD3A56-E80B-4C40-98CF-D404C03F9E25}" type="slidenum">
              <a:rPr lang="es-MX" smtClean="0"/>
              <a:t>34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40048014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AD3A56-E80B-4C40-98CF-D404C03F9E25}" type="slidenum">
              <a:rPr lang="es-MX" smtClean="0"/>
              <a:t>35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07091619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dirty="0" smtClean="0"/>
              <a:t>Medidas alternativas de solución de </a:t>
            </a:r>
            <a:r>
              <a:rPr lang="es-ES" dirty="0" smtClean="0"/>
              <a:t>conflictos</a:t>
            </a:r>
            <a:endParaRPr lang="es-ES" dirty="0" smtClean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AD3A56-E80B-4C40-98CF-D404C03F9E25}" type="slidenum">
              <a:rPr lang="es-MX" smtClean="0"/>
              <a:t>36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52342529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AD3A56-E80B-4C40-98CF-D404C03F9E25}" type="slidenum">
              <a:rPr lang="es-MX" smtClean="0"/>
              <a:t>37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82671094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AD3A56-E80B-4C40-98CF-D404C03F9E25}" type="slidenum">
              <a:rPr lang="es-MX" smtClean="0"/>
              <a:t>38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90468023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AD3A56-E80B-4C40-98CF-D404C03F9E25}" type="slidenum">
              <a:rPr lang="es-MX" smtClean="0"/>
              <a:t>39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240063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AD3A56-E80B-4C40-98CF-D404C03F9E25}" type="slidenum">
              <a:rPr lang="es-MX" smtClean="0"/>
              <a:t>4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63324063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AD3A56-E80B-4C40-98CF-D404C03F9E25}" type="slidenum">
              <a:rPr lang="es-MX" smtClean="0"/>
              <a:t>40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63919381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AD3A56-E80B-4C40-98CF-D404C03F9E25}" type="slidenum">
              <a:rPr lang="es-MX" smtClean="0"/>
              <a:t>41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17437316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AD3A56-E80B-4C40-98CF-D404C03F9E25}" type="slidenum">
              <a:rPr lang="es-MX" smtClean="0"/>
              <a:t>42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79970483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baseline="0" dirty="0" smtClean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AD3A56-E80B-4C40-98CF-D404C03F9E25}" type="slidenum">
              <a:rPr lang="es-MX" smtClean="0"/>
              <a:t>43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540196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baseline="0" dirty="0" smtClean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AD3A56-E80B-4C40-98CF-D404C03F9E25}" type="slidenum">
              <a:rPr lang="es-MX" smtClean="0"/>
              <a:t>5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116948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 typeface="Wingdings" panose="05000000000000000000" pitchFamily="2" charset="2"/>
              <a:buNone/>
            </a:pPr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AD3A56-E80B-4C40-98CF-D404C03F9E25}" type="slidenum">
              <a:rPr lang="es-MX" smtClean="0"/>
              <a:t>6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294977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baseline="0" dirty="0" smtClean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AD3A56-E80B-4C40-98CF-D404C03F9E25}" type="slidenum">
              <a:rPr lang="es-MX" smtClean="0"/>
              <a:t>7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7247809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AD3A56-E80B-4C40-98CF-D404C03F9E25}" type="slidenum">
              <a:rPr lang="es-MX" smtClean="0"/>
              <a:t>8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1130709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AD3A56-E80B-4C40-98CF-D404C03F9E25}" type="slidenum">
              <a:rPr lang="es-MX" smtClean="0"/>
              <a:t>9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520226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8510E-CF98-4165-9A79-632EE47ED335}" type="datetime1">
              <a:rPr lang="es-MX" smtClean="0"/>
              <a:t>30/09/2014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8DBDF0A-5969-437B-A69D-675D403D4B8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328355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0AB94-E3AF-4035-9727-D51140D3F765}" type="datetime1">
              <a:rPr lang="es-MX" smtClean="0"/>
              <a:t>30/09/2014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8DBDF0A-5969-437B-A69D-675D403D4B8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96499762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0AB94-E3AF-4035-9727-D51140D3F765}" type="datetime1">
              <a:rPr lang="es-MX" smtClean="0"/>
              <a:t>30/09/2014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8DBDF0A-5969-437B-A69D-675D403D4B8C}" type="slidenum">
              <a:rPr lang="es-MX" smtClean="0"/>
              <a:t>‹Nº›</a:t>
            </a:fld>
            <a:endParaRPr lang="es-MX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21673344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0AB94-E3AF-4035-9727-D51140D3F765}" type="datetime1">
              <a:rPr lang="es-MX" smtClean="0"/>
              <a:t>30/09/2014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8DBDF0A-5969-437B-A69D-675D403D4B8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66511932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0AB94-E3AF-4035-9727-D51140D3F765}" type="datetime1">
              <a:rPr lang="es-MX" smtClean="0"/>
              <a:t>30/09/2014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8DBDF0A-5969-437B-A69D-675D403D4B8C}" type="slidenum">
              <a:rPr lang="es-MX" smtClean="0"/>
              <a:t>‹Nº›</a:t>
            </a:fld>
            <a:endParaRPr lang="es-MX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88508845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0AB94-E3AF-4035-9727-D51140D3F765}" type="datetime1">
              <a:rPr lang="es-MX" smtClean="0"/>
              <a:t>30/09/2014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8DBDF0A-5969-437B-A69D-675D403D4B8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68136569"/>
      </p:ext>
    </p:extLst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2BA8C-BD44-4289-AE10-9CA0EF327D24}" type="datetime1">
              <a:rPr lang="es-MX" smtClean="0"/>
              <a:t>30/09/2014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BDF0A-5969-437B-A69D-675D403D4B8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328970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0D2D3-BA68-4827-888A-74FD139AE723}" type="datetime1">
              <a:rPr lang="es-MX" smtClean="0"/>
              <a:t>30/09/2014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BDF0A-5969-437B-A69D-675D403D4B8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14243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9A77B-E9FE-4502-B13E-1F0142544595}" type="datetime1">
              <a:rPr lang="es-MX" smtClean="0"/>
              <a:t>30/09/2014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BDF0A-5969-437B-A69D-675D403D4B8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778625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579FD-831E-4951-A482-1EDB0065319E}" type="datetime1">
              <a:rPr lang="es-MX" smtClean="0"/>
              <a:t>30/09/2014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8DBDF0A-5969-437B-A69D-675D403D4B8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191754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7BD58-CAFB-433A-8803-B5A18F202EF3}" type="datetime1">
              <a:rPr lang="es-MX" smtClean="0"/>
              <a:t>30/09/2014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8DBDF0A-5969-437B-A69D-675D403D4B8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541160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4EFCF-0C85-42BE-9D1D-8D5F801AEC17}" type="datetime1">
              <a:rPr lang="es-MX" smtClean="0"/>
              <a:t>30/09/2014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8DBDF0A-5969-437B-A69D-675D403D4B8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914134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B6794-167E-4BD7-B1BA-2949833EA2DF}" type="datetime1">
              <a:rPr lang="es-MX" smtClean="0"/>
              <a:t>30/09/2014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BDF0A-5969-437B-A69D-675D403D4B8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721906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81C21-E5F1-4627-B464-D3A7B1016BD7}" type="datetime1">
              <a:rPr lang="es-MX" smtClean="0"/>
              <a:t>30/09/2014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BDF0A-5969-437B-A69D-675D403D4B8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36403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D3F25-CE7D-4DFC-BECB-3F8800468FD3}" type="datetime1">
              <a:rPr lang="es-MX" smtClean="0"/>
              <a:t>30/09/2014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BDF0A-5969-437B-A69D-675D403D4B8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774820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8175E-98E8-4BD6-96DE-537BF87E8528}" type="datetime1">
              <a:rPr lang="es-MX" smtClean="0"/>
              <a:t>30/09/2014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8DBDF0A-5969-437B-A69D-675D403D4B8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358824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A0AB94-E3AF-4035-9727-D51140D3F765}" type="datetime1">
              <a:rPr lang="es-MX" smtClean="0"/>
              <a:t>30/09/2014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8DBDF0A-5969-437B-A69D-675D403D4B8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78913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  <p:sldLayoutId id="2147483737" r:id="rId12"/>
    <p:sldLayoutId id="2147483738" r:id="rId13"/>
    <p:sldLayoutId id="2147483739" r:id="rId14"/>
    <p:sldLayoutId id="2147483740" r:id="rId15"/>
    <p:sldLayoutId id="2147483741" r:id="rId1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MX" dirty="0"/>
              <a:t>Mecanismos de defensa y protección contra actos discriminatorios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algn="r"/>
            <a:r>
              <a:rPr lang="es-MX" dirty="0" smtClean="0"/>
              <a:t>CURSO ALTA FORMACIÓN CONAPRED</a:t>
            </a:r>
          </a:p>
          <a:p>
            <a:pPr algn="r"/>
            <a:r>
              <a:rPr lang="es-MX" dirty="0" smtClean="0"/>
              <a:t>PATRICIA COLCHERO ARAGONÉS</a:t>
            </a:r>
          </a:p>
          <a:p>
            <a:pPr algn="r"/>
            <a:r>
              <a:rPr lang="es-MX" dirty="0" smtClean="0"/>
              <a:t>30 SEPTIEMBRE 2014</a:t>
            </a:r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BDF0A-5969-437B-A69D-675D403D4B8C}" type="slidenum">
              <a:rPr lang="es-MX" smtClean="0"/>
              <a:t>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856527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589212" y="787782"/>
            <a:ext cx="8915400" cy="512344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s-MX" sz="2400" dirty="0" smtClean="0"/>
          </a:p>
          <a:p>
            <a:pPr marL="0" indent="0" algn="ctr">
              <a:buNone/>
            </a:pPr>
            <a:r>
              <a:rPr lang="es-MX" sz="2400" dirty="0"/>
              <a:t>Las medidas de </a:t>
            </a:r>
            <a:r>
              <a:rPr lang="es-MX" sz="2400" b="1" dirty="0"/>
              <a:t>inclusión </a:t>
            </a:r>
            <a:endParaRPr lang="es-MX" sz="2400" b="1" dirty="0" smtClean="0"/>
          </a:p>
          <a:p>
            <a:pPr marL="0" indent="0" algn="ctr">
              <a:buNone/>
            </a:pPr>
            <a:r>
              <a:rPr lang="es-MX" sz="2400" dirty="0" smtClean="0"/>
              <a:t>son </a:t>
            </a:r>
            <a:r>
              <a:rPr lang="es-MX" sz="2400" dirty="0"/>
              <a:t>aquellas disposiciones, de carácter preventivo o correctivo, </a:t>
            </a:r>
            <a:endParaRPr lang="es-MX" sz="2400" dirty="0" smtClean="0"/>
          </a:p>
          <a:p>
            <a:pPr marL="0" indent="0" algn="ctr">
              <a:buNone/>
            </a:pPr>
            <a:r>
              <a:rPr lang="es-MX" sz="2400" dirty="0" smtClean="0"/>
              <a:t>cuyo </a:t>
            </a:r>
            <a:r>
              <a:rPr lang="es-MX" sz="2400" dirty="0"/>
              <a:t>objeto es </a:t>
            </a:r>
            <a:r>
              <a:rPr lang="es-MX" sz="2400" b="1" dirty="0"/>
              <a:t>eliminar mecanismos de exclusión </a:t>
            </a:r>
            <a:endParaRPr lang="es-MX" sz="2400" b="1" dirty="0" smtClean="0"/>
          </a:p>
          <a:p>
            <a:pPr marL="0" indent="0" algn="ctr">
              <a:buNone/>
            </a:pPr>
            <a:r>
              <a:rPr lang="es-MX" sz="2400" dirty="0" smtClean="0"/>
              <a:t>o </a:t>
            </a:r>
            <a:r>
              <a:rPr lang="es-MX" sz="2400" b="1" dirty="0" smtClean="0"/>
              <a:t>diferencias </a:t>
            </a:r>
            <a:r>
              <a:rPr lang="es-MX" sz="2400" b="1" dirty="0"/>
              <a:t>desventajosas </a:t>
            </a:r>
            <a:endParaRPr lang="es-MX" sz="2400" b="1" dirty="0" smtClean="0"/>
          </a:p>
          <a:p>
            <a:pPr marL="0" indent="0" algn="ctr">
              <a:buNone/>
            </a:pPr>
            <a:r>
              <a:rPr lang="es-MX" sz="2400" dirty="0" smtClean="0"/>
              <a:t>para </a:t>
            </a:r>
            <a:r>
              <a:rPr lang="es-MX" sz="2400" dirty="0"/>
              <a:t>que todas las personas </a:t>
            </a:r>
            <a:endParaRPr lang="es-MX" sz="2400" dirty="0" smtClean="0"/>
          </a:p>
          <a:p>
            <a:pPr marL="0" indent="0" algn="ctr">
              <a:buNone/>
            </a:pPr>
            <a:r>
              <a:rPr lang="es-MX" sz="2400" dirty="0" smtClean="0"/>
              <a:t>gocen </a:t>
            </a:r>
            <a:r>
              <a:rPr lang="es-MX" sz="2400" dirty="0"/>
              <a:t>y ejerzan sus derechos en igualdad de trato. </a:t>
            </a:r>
            <a:endParaRPr lang="es-MX" sz="2200" dirty="0" smtClean="0"/>
          </a:p>
          <a:p>
            <a:pPr marL="0" indent="0" algn="r">
              <a:buNone/>
            </a:pPr>
            <a:endParaRPr lang="es-MX" b="1" dirty="0" smtClean="0"/>
          </a:p>
          <a:p>
            <a:pPr marL="0" indent="0" algn="r">
              <a:buNone/>
            </a:pPr>
            <a:r>
              <a:rPr lang="es-MX" b="1" dirty="0" smtClean="0"/>
              <a:t>Ley Federal para Prevenir y Eliminar la Discriminación (Art. 15 </a:t>
            </a:r>
            <a:r>
              <a:rPr lang="es-MX" b="1" dirty="0" err="1" smtClean="0"/>
              <a:t>Quintus</a:t>
            </a:r>
            <a:r>
              <a:rPr lang="es-MX" b="1" dirty="0" smtClean="0"/>
              <a:t>) </a:t>
            </a:r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BDF0A-5969-437B-A69D-675D403D4B8C}" type="slidenum">
              <a:rPr lang="es-MX" smtClean="0"/>
              <a:t>10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602294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589212" y="787782"/>
            <a:ext cx="8915400" cy="512344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s-MX" sz="2400" dirty="0" smtClean="0"/>
              <a:t>Las </a:t>
            </a:r>
            <a:r>
              <a:rPr lang="es-MX" sz="2400" dirty="0"/>
              <a:t>acciones </a:t>
            </a:r>
            <a:r>
              <a:rPr lang="es-MX" sz="2400" b="1" dirty="0"/>
              <a:t>afirmativas</a:t>
            </a:r>
            <a:r>
              <a:rPr lang="es-MX" sz="2400" dirty="0"/>
              <a:t> son </a:t>
            </a:r>
            <a:endParaRPr lang="es-MX" sz="2400" dirty="0" smtClean="0"/>
          </a:p>
          <a:p>
            <a:pPr marL="0" indent="0" algn="ctr">
              <a:buNone/>
            </a:pPr>
            <a:r>
              <a:rPr lang="es-MX" sz="2400" dirty="0" smtClean="0"/>
              <a:t>las </a:t>
            </a:r>
            <a:r>
              <a:rPr lang="es-MX" sz="2400" dirty="0"/>
              <a:t>medidas especiales, específicas y de carácter temporal, </a:t>
            </a:r>
            <a:endParaRPr lang="es-MX" sz="2400" dirty="0" smtClean="0"/>
          </a:p>
          <a:p>
            <a:pPr marL="0" indent="0" algn="ctr">
              <a:buNone/>
            </a:pPr>
            <a:r>
              <a:rPr lang="es-MX" sz="2400" dirty="0" smtClean="0"/>
              <a:t>a </a:t>
            </a:r>
            <a:r>
              <a:rPr lang="es-MX" sz="2400" dirty="0"/>
              <a:t>favor de personas o grupos en situación de discriminación, </a:t>
            </a:r>
            <a:endParaRPr lang="es-MX" sz="2400" dirty="0" smtClean="0"/>
          </a:p>
          <a:p>
            <a:pPr marL="0" indent="0" algn="ctr">
              <a:buNone/>
            </a:pPr>
            <a:r>
              <a:rPr lang="es-MX" sz="2400" dirty="0" smtClean="0"/>
              <a:t>cuyo </a:t>
            </a:r>
            <a:r>
              <a:rPr lang="es-MX" sz="2400" dirty="0"/>
              <a:t>objetivo es </a:t>
            </a:r>
            <a:r>
              <a:rPr lang="es-MX" sz="2400" b="1" dirty="0"/>
              <a:t>corregir situaciones patentes de desigualdad </a:t>
            </a:r>
            <a:endParaRPr lang="es-MX" sz="2400" b="1" dirty="0" smtClean="0"/>
          </a:p>
          <a:p>
            <a:pPr marL="0" indent="0" algn="ctr">
              <a:buNone/>
            </a:pPr>
            <a:r>
              <a:rPr lang="es-MX" sz="2400" dirty="0" smtClean="0"/>
              <a:t>en </a:t>
            </a:r>
            <a:r>
              <a:rPr lang="es-MX" sz="2400" dirty="0"/>
              <a:t>el disfrute o ejercicio de derechos y libertades, </a:t>
            </a:r>
            <a:endParaRPr lang="es-MX" sz="2400" dirty="0" smtClean="0"/>
          </a:p>
          <a:p>
            <a:pPr marL="0" indent="0" algn="ctr">
              <a:buNone/>
            </a:pPr>
            <a:r>
              <a:rPr lang="es-MX" sz="2400" dirty="0" smtClean="0"/>
              <a:t>aplicables </a:t>
            </a:r>
            <a:r>
              <a:rPr lang="es-MX" sz="2400" dirty="0"/>
              <a:t>mientras subsistan dichas situaciones. </a:t>
            </a:r>
            <a:endParaRPr lang="es-MX" sz="2400" dirty="0" smtClean="0"/>
          </a:p>
          <a:p>
            <a:pPr marL="0" indent="0" algn="ctr">
              <a:buNone/>
            </a:pPr>
            <a:endParaRPr lang="es-MX" b="1" dirty="0" smtClean="0"/>
          </a:p>
          <a:p>
            <a:pPr marL="0" indent="0" algn="r">
              <a:buNone/>
            </a:pPr>
            <a:r>
              <a:rPr lang="es-MX" b="1" dirty="0" smtClean="0"/>
              <a:t>Ley Federal para Prevenir y Eliminar la Discriminación (Art. 15 </a:t>
            </a:r>
            <a:r>
              <a:rPr lang="es-MX" b="1" dirty="0" err="1" smtClean="0"/>
              <a:t>Septimus</a:t>
            </a:r>
            <a:r>
              <a:rPr lang="es-MX" b="1" dirty="0" smtClean="0"/>
              <a:t>) </a:t>
            </a:r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BDF0A-5969-437B-A69D-675D403D4B8C}" type="slidenum">
              <a:rPr lang="es-MX" smtClean="0"/>
              <a:t>11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43861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589212" y="787782"/>
            <a:ext cx="8915400" cy="512344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s-MX" sz="2400" dirty="0" smtClean="0"/>
          </a:p>
          <a:p>
            <a:pPr marL="0" indent="0" algn="ctr">
              <a:buNone/>
            </a:pPr>
            <a:r>
              <a:rPr lang="es-MX" sz="2400" dirty="0" smtClean="0"/>
              <a:t>En </a:t>
            </a:r>
            <a:r>
              <a:rPr lang="es-MX" sz="2400" dirty="0"/>
              <a:t>el </a:t>
            </a:r>
            <a:r>
              <a:rPr lang="es-MX" sz="2400" b="1" dirty="0"/>
              <a:t>Presupuesto</a:t>
            </a:r>
            <a:r>
              <a:rPr lang="es-MX" sz="2400" dirty="0"/>
              <a:t> de Egresos de la Federación</a:t>
            </a:r>
            <a:r>
              <a:rPr lang="es-MX" sz="2400" dirty="0" smtClean="0"/>
              <a:t>,</a:t>
            </a:r>
          </a:p>
          <a:p>
            <a:pPr marL="0" indent="0" algn="ctr">
              <a:buNone/>
            </a:pPr>
            <a:r>
              <a:rPr lang="es-MX" sz="2400" dirty="0" smtClean="0"/>
              <a:t>para </a:t>
            </a:r>
            <a:r>
              <a:rPr lang="es-MX" sz="2400" dirty="0"/>
              <a:t>cada ejercicio fiscal, </a:t>
            </a:r>
            <a:endParaRPr lang="es-MX" sz="2400" dirty="0" smtClean="0"/>
          </a:p>
          <a:p>
            <a:pPr marL="0" indent="0" algn="ctr">
              <a:buNone/>
            </a:pPr>
            <a:r>
              <a:rPr lang="es-MX" sz="2400" dirty="0" smtClean="0"/>
              <a:t>se </a:t>
            </a:r>
            <a:r>
              <a:rPr lang="es-MX" sz="2400" dirty="0"/>
              <a:t>incluirán las asignaciones correspondientes </a:t>
            </a:r>
            <a:endParaRPr lang="es-MX" sz="2400" dirty="0" smtClean="0"/>
          </a:p>
          <a:p>
            <a:pPr marL="0" indent="0" algn="ctr">
              <a:buNone/>
            </a:pPr>
            <a:r>
              <a:rPr lang="es-MX" sz="2400" dirty="0" smtClean="0"/>
              <a:t>para </a:t>
            </a:r>
            <a:r>
              <a:rPr lang="es-MX" sz="2400" dirty="0"/>
              <a:t>promover </a:t>
            </a:r>
            <a:r>
              <a:rPr lang="es-MX" sz="2400" b="1" dirty="0" smtClean="0"/>
              <a:t>acciones</a:t>
            </a:r>
            <a:r>
              <a:rPr lang="es-MX" sz="2400" dirty="0" smtClean="0"/>
              <a:t> </a:t>
            </a:r>
            <a:r>
              <a:rPr lang="es-MX" sz="2400" dirty="0"/>
              <a:t>de </a:t>
            </a:r>
            <a:endParaRPr lang="es-MX" sz="2400" dirty="0" smtClean="0"/>
          </a:p>
          <a:p>
            <a:pPr marL="0" indent="0" algn="ctr">
              <a:buNone/>
            </a:pPr>
            <a:r>
              <a:rPr lang="es-MX" sz="2400" b="1" dirty="0" smtClean="0"/>
              <a:t>nivelación</a:t>
            </a:r>
            <a:r>
              <a:rPr lang="es-MX" sz="2400" dirty="0" smtClean="0"/>
              <a:t> e </a:t>
            </a:r>
            <a:r>
              <a:rPr lang="es-MX" sz="2400" b="1" dirty="0"/>
              <a:t>inclusión</a:t>
            </a:r>
            <a:r>
              <a:rPr lang="es-MX" sz="2400" dirty="0"/>
              <a:t> y las </a:t>
            </a:r>
            <a:r>
              <a:rPr lang="es-MX" sz="2400" b="1" dirty="0"/>
              <a:t>acciones </a:t>
            </a:r>
            <a:r>
              <a:rPr lang="es-MX" sz="2400" b="1" dirty="0" smtClean="0"/>
              <a:t>afirmativas</a:t>
            </a:r>
          </a:p>
          <a:p>
            <a:pPr marL="0" indent="0" algn="ctr">
              <a:buNone/>
            </a:pPr>
            <a:r>
              <a:rPr lang="es-MX" sz="2400" dirty="0" smtClean="0"/>
              <a:t>a </a:t>
            </a:r>
            <a:r>
              <a:rPr lang="es-MX" sz="2400" dirty="0"/>
              <a:t>que se refiere el capítulo III de esta Ley. </a:t>
            </a:r>
          </a:p>
          <a:p>
            <a:pPr marL="0" indent="0" algn="ctr">
              <a:buNone/>
            </a:pPr>
            <a:r>
              <a:rPr lang="es-MX" sz="2200" dirty="0" smtClean="0"/>
              <a:t> </a:t>
            </a:r>
          </a:p>
          <a:p>
            <a:pPr marL="0" indent="0" algn="r">
              <a:buNone/>
            </a:pPr>
            <a:endParaRPr lang="es-MX" b="1" dirty="0" smtClean="0"/>
          </a:p>
          <a:p>
            <a:pPr marL="0" indent="0" algn="r">
              <a:buNone/>
            </a:pPr>
            <a:r>
              <a:rPr lang="es-MX" b="1" dirty="0" smtClean="0"/>
              <a:t>Ley Federal para Prevenir y Eliminar la Discriminación (Art. 3) </a:t>
            </a:r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BDF0A-5969-437B-A69D-675D403D4B8C}" type="slidenum">
              <a:rPr lang="es-MX" smtClean="0"/>
              <a:t>12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401834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MX" dirty="0">
                <a:solidFill>
                  <a:schemeClr val="tx1"/>
                </a:solidFill>
              </a:rPr>
              <a:t>Programa Nacional para la Igualdad y la No </a:t>
            </a:r>
            <a:r>
              <a:rPr lang="es-MX" dirty="0" smtClean="0">
                <a:solidFill>
                  <a:schemeClr val="tx1"/>
                </a:solidFill>
              </a:rPr>
              <a:t>Discriminación</a:t>
            </a:r>
            <a:endParaRPr lang="es-MX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BDF0A-5969-437B-A69D-675D403D4B8C}" type="slidenum">
              <a:rPr lang="es-MX" smtClean="0"/>
              <a:t>13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990933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589212" y="787782"/>
            <a:ext cx="8915400" cy="5123440"/>
          </a:xfrm>
        </p:spPr>
        <p:txBody>
          <a:bodyPr/>
          <a:lstStyle/>
          <a:p>
            <a:endParaRPr lang="es-MX" dirty="0" smtClean="0"/>
          </a:p>
          <a:p>
            <a:pPr marL="0" indent="0" algn="ctr">
              <a:lnSpc>
                <a:spcPct val="200000"/>
              </a:lnSpc>
              <a:buNone/>
            </a:pPr>
            <a:r>
              <a:rPr lang="es-MX" sz="2400" dirty="0">
                <a:solidFill>
                  <a:schemeClr val="tx1"/>
                </a:solidFill>
              </a:rPr>
              <a:t>Es el Programa Federal </a:t>
            </a:r>
            <a:endParaRPr lang="es-MX" sz="2400" dirty="0" smtClean="0">
              <a:solidFill>
                <a:schemeClr val="tx1"/>
              </a:solidFill>
            </a:endParaRPr>
          </a:p>
          <a:p>
            <a:pPr marL="0" indent="0" algn="ctr">
              <a:lnSpc>
                <a:spcPct val="200000"/>
              </a:lnSpc>
              <a:buNone/>
            </a:pPr>
            <a:r>
              <a:rPr lang="es-MX" sz="2400" dirty="0" smtClean="0">
                <a:solidFill>
                  <a:schemeClr val="tx1"/>
                </a:solidFill>
              </a:rPr>
              <a:t>para la </a:t>
            </a:r>
            <a:r>
              <a:rPr lang="es-MX" sz="2400" b="1" dirty="0" err="1">
                <a:solidFill>
                  <a:schemeClr val="tx1"/>
                </a:solidFill>
              </a:rPr>
              <a:t>transversalización</a:t>
            </a:r>
            <a:r>
              <a:rPr lang="es-MX" sz="2400" b="1" dirty="0">
                <a:solidFill>
                  <a:schemeClr val="tx1"/>
                </a:solidFill>
              </a:rPr>
              <a:t> </a:t>
            </a:r>
            <a:endParaRPr lang="es-MX" sz="2400" b="1" dirty="0" smtClean="0">
              <a:solidFill>
                <a:schemeClr val="tx1"/>
              </a:solidFill>
            </a:endParaRPr>
          </a:p>
          <a:p>
            <a:pPr marL="0" indent="0" algn="ctr">
              <a:lnSpc>
                <a:spcPct val="200000"/>
              </a:lnSpc>
              <a:buNone/>
            </a:pPr>
            <a:r>
              <a:rPr lang="es-MX" sz="2400" dirty="0" smtClean="0">
                <a:solidFill>
                  <a:schemeClr val="tx1"/>
                </a:solidFill>
              </a:rPr>
              <a:t>del </a:t>
            </a:r>
            <a:r>
              <a:rPr lang="es-MX" sz="2400" dirty="0">
                <a:solidFill>
                  <a:schemeClr val="tx1"/>
                </a:solidFill>
              </a:rPr>
              <a:t>derecho a la no discriminación </a:t>
            </a:r>
          </a:p>
          <a:p>
            <a:pPr marL="457200" lvl="1" indent="0" algn="ctr">
              <a:lnSpc>
                <a:spcPct val="200000"/>
              </a:lnSpc>
              <a:buNone/>
            </a:pPr>
            <a:r>
              <a:rPr lang="es-MX" sz="2400" dirty="0" smtClean="0">
                <a:solidFill>
                  <a:schemeClr val="tx1"/>
                </a:solidFill>
              </a:rPr>
              <a:t>mediante </a:t>
            </a:r>
            <a:r>
              <a:rPr lang="es-MX" sz="2400" dirty="0">
                <a:solidFill>
                  <a:schemeClr val="tx1"/>
                </a:solidFill>
              </a:rPr>
              <a:t>un </a:t>
            </a:r>
            <a:r>
              <a:rPr lang="es-MX" sz="2400" b="1" dirty="0">
                <a:solidFill>
                  <a:schemeClr val="tx1"/>
                </a:solidFill>
              </a:rPr>
              <a:t>trabajo</a:t>
            </a:r>
            <a:r>
              <a:rPr lang="es-MX" sz="2400" dirty="0">
                <a:solidFill>
                  <a:schemeClr val="tx1"/>
                </a:solidFill>
              </a:rPr>
              <a:t> entre las diversas </a:t>
            </a:r>
            <a:r>
              <a:rPr lang="es-MX" sz="2400" b="1" dirty="0">
                <a:solidFill>
                  <a:schemeClr val="tx1"/>
                </a:solidFill>
              </a:rPr>
              <a:t>autoridades</a:t>
            </a:r>
          </a:p>
          <a:p>
            <a:pPr marL="914400" lvl="2" indent="0" algn="ctr">
              <a:lnSpc>
                <a:spcPct val="200000"/>
              </a:lnSpc>
              <a:buNone/>
            </a:pPr>
            <a:r>
              <a:rPr lang="es-MX" sz="2400" b="1" dirty="0" smtClean="0">
                <a:solidFill>
                  <a:schemeClr val="tx1"/>
                </a:solidFill>
              </a:rPr>
              <a:t>coordinado</a:t>
            </a:r>
            <a:r>
              <a:rPr lang="es-MX" sz="2400" dirty="0" smtClean="0">
                <a:solidFill>
                  <a:schemeClr val="tx1"/>
                </a:solidFill>
              </a:rPr>
              <a:t> </a:t>
            </a:r>
            <a:r>
              <a:rPr lang="es-MX" sz="2400" dirty="0">
                <a:solidFill>
                  <a:schemeClr val="tx1"/>
                </a:solidFill>
              </a:rPr>
              <a:t>y supervisado por el </a:t>
            </a:r>
            <a:r>
              <a:rPr lang="es-MX" sz="2400" dirty="0" err="1">
                <a:solidFill>
                  <a:schemeClr val="tx1"/>
                </a:solidFill>
              </a:rPr>
              <a:t>Conapred</a:t>
            </a:r>
            <a:endParaRPr lang="es-MX" sz="2400" dirty="0">
              <a:solidFill>
                <a:schemeClr val="tx1"/>
              </a:solidFill>
            </a:endParaRPr>
          </a:p>
          <a:p>
            <a:pPr>
              <a:lnSpc>
                <a:spcPct val="200000"/>
              </a:lnSpc>
            </a:pPr>
            <a:endParaRPr lang="es-MX" sz="2400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BDF0A-5969-437B-A69D-675D403D4B8C}" type="slidenum">
              <a:rPr lang="es-MX" smtClean="0"/>
              <a:t>14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811408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589212" y="787782"/>
            <a:ext cx="8915400" cy="512344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es-MX" sz="2400" dirty="0" smtClean="0"/>
          </a:p>
          <a:p>
            <a:pPr marL="0" indent="0" algn="ctr">
              <a:buNone/>
            </a:pPr>
            <a:r>
              <a:rPr lang="es-MX" sz="2400" dirty="0" smtClean="0"/>
              <a:t>El CONAPRED tiene </a:t>
            </a:r>
            <a:r>
              <a:rPr lang="es-MX" sz="2400" dirty="0"/>
              <a:t>como </a:t>
            </a:r>
            <a:r>
              <a:rPr lang="es-MX" sz="2400" dirty="0" smtClean="0"/>
              <a:t>objeto, entre otros: </a:t>
            </a:r>
            <a:endParaRPr lang="es-MX" sz="2400" dirty="0"/>
          </a:p>
          <a:p>
            <a:endParaRPr lang="es-MX" sz="2400" dirty="0" smtClean="0"/>
          </a:p>
          <a:p>
            <a:pPr>
              <a:lnSpc>
                <a:spcPct val="200000"/>
              </a:lnSpc>
            </a:pPr>
            <a:r>
              <a:rPr lang="es-MX" sz="2400" b="1" dirty="0" smtClean="0"/>
              <a:t>Coordinar</a:t>
            </a:r>
            <a:r>
              <a:rPr lang="es-MX" sz="2400" dirty="0" smtClean="0"/>
              <a:t> </a:t>
            </a:r>
            <a:r>
              <a:rPr lang="es-MX" sz="2400" dirty="0"/>
              <a:t>las acciones de las </a:t>
            </a:r>
            <a:r>
              <a:rPr lang="es-MX" sz="2400" b="1" dirty="0"/>
              <a:t>dependencias y entidades</a:t>
            </a:r>
            <a:r>
              <a:rPr lang="es-MX" sz="2400" dirty="0"/>
              <a:t> del Poder Ejecutivo Federal, en materia de prevención y eliminación de la discriminación. </a:t>
            </a:r>
            <a:r>
              <a:rPr lang="es-MX" sz="2400" dirty="0" smtClean="0"/>
              <a:t> </a:t>
            </a:r>
          </a:p>
          <a:p>
            <a:pPr marL="0" indent="0" algn="ctr">
              <a:buNone/>
            </a:pPr>
            <a:endParaRPr lang="es-MX" b="1" dirty="0" smtClean="0"/>
          </a:p>
          <a:p>
            <a:pPr marL="0" indent="0" algn="r">
              <a:buNone/>
            </a:pPr>
            <a:endParaRPr lang="es-MX" b="1" dirty="0" smtClean="0"/>
          </a:p>
          <a:p>
            <a:pPr marL="0" indent="0" algn="r">
              <a:buNone/>
            </a:pPr>
            <a:endParaRPr lang="es-MX" b="1" dirty="0" smtClean="0"/>
          </a:p>
          <a:p>
            <a:pPr marL="0" indent="0" algn="r">
              <a:buNone/>
            </a:pPr>
            <a:r>
              <a:rPr lang="es-MX" b="1" dirty="0" smtClean="0"/>
              <a:t>Ley Federal para Prevenir y Eliminar la Discriminación (Art. 17) </a:t>
            </a:r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BDF0A-5969-437B-A69D-675D403D4B8C}" type="slidenum">
              <a:rPr lang="es-MX" smtClean="0"/>
              <a:t>15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644374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589212" y="787782"/>
            <a:ext cx="8915400" cy="512344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s-MX" sz="2400" dirty="0" smtClean="0">
                <a:solidFill>
                  <a:schemeClr val="tx1"/>
                </a:solidFill>
              </a:rPr>
              <a:t>Objetivos PRONAID</a:t>
            </a:r>
          </a:p>
          <a:p>
            <a:pPr marL="0" indent="0">
              <a:buNone/>
            </a:pPr>
            <a:endParaRPr lang="es-MX" sz="2400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es-MX" sz="2400" dirty="0" smtClean="0">
                <a:solidFill>
                  <a:schemeClr val="tx1"/>
                </a:solidFill>
              </a:rPr>
              <a:t>Servir como </a:t>
            </a:r>
            <a:r>
              <a:rPr lang="es-MX" sz="2400" b="1" dirty="0" smtClean="0">
                <a:solidFill>
                  <a:schemeClr val="tx1"/>
                </a:solidFill>
              </a:rPr>
              <a:t>herramienta</a:t>
            </a:r>
            <a:r>
              <a:rPr lang="es-MX" sz="2400" dirty="0" smtClean="0">
                <a:solidFill>
                  <a:schemeClr val="tx1"/>
                </a:solidFill>
              </a:rPr>
              <a:t> </a:t>
            </a:r>
            <a:r>
              <a:rPr lang="es-MX" sz="2400" dirty="0">
                <a:solidFill>
                  <a:schemeClr val="tx1"/>
                </a:solidFill>
              </a:rPr>
              <a:t>para avanzar en la </a:t>
            </a:r>
            <a:r>
              <a:rPr lang="es-MX" sz="2400" dirty="0" err="1">
                <a:solidFill>
                  <a:schemeClr val="tx1"/>
                </a:solidFill>
              </a:rPr>
              <a:t>transversalización</a:t>
            </a:r>
            <a:r>
              <a:rPr lang="es-MX" sz="2400" dirty="0">
                <a:solidFill>
                  <a:schemeClr val="tx1"/>
                </a:solidFill>
              </a:rPr>
              <a:t> de la igualdad y la no discriminación </a:t>
            </a:r>
            <a:endParaRPr lang="es-MX" sz="2400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endParaRPr lang="es-MX" sz="2400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es-MX" sz="2400" dirty="0" smtClean="0">
                <a:solidFill>
                  <a:schemeClr val="tx1"/>
                </a:solidFill>
              </a:rPr>
              <a:t>Presentar </a:t>
            </a:r>
            <a:r>
              <a:rPr lang="es-MX" sz="2400" b="1" dirty="0" smtClean="0">
                <a:solidFill>
                  <a:schemeClr val="tx1"/>
                </a:solidFill>
              </a:rPr>
              <a:t>estrategias</a:t>
            </a:r>
            <a:r>
              <a:rPr lang="es-MX" sz="2400" dirty="0" smtClean="0">
                <a:solidFill>
                  <a:schemeClr val="tx1"/>
                </a:solidFill>
              </a:rPr>
              <a:t> </a:t>
            </a:r>
            <a:r>
              <a:rPr lang="es-MX" sz="2400" dirty="0">
                <a:solidFill>
                  <a:schemeClr val="tx1"/>
                </a:solidFill>
              </a:rPr>
              <a:t>y </a:t>
            </a:r>
            <a:r>
              <a:rPr lang="es-MX" sz="2400" b="1" dirty="0">
                <a:solidFill>
                  <a:schemeClr val="tx1"/>
                </a:solidFill>
              </a:rPr>
              <a:t>líneas de </a:t>
            </a:r>
            <a:r>
              <a:rPr lang="es-MX" sz="2400" b="1" dirty="0" smtClean="0">
                <a:solidFill>
                  <a:schemeClr val="tx1"/>
                </a:solidFill>
              </a:rPr>
              <a:t>acción</a:t>
            </a:r>
            <a:r>
              <a:rPr lang="es-MX" sz="2400" dirty="0" smtClean="0">
                <a:solidFill>
                  <a:schemeClr val="tx1"/>
                </a:solidFill>
              </a:rPr>
              <a:t>.</a:t>
            </a:r>
            <a:endParaRPr lang="es-MX" sz="2400" dirty="0">
              <a:solidFill>
                <a:schemeClr val="tx1"/>
              </a:solidFill>
            </a:endParaRPr>
          </a:p>
          <a:p>
            <a:endParaRPr lang="es-MX" sz="2400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BDF0A-5969-437B-A69D-675D403D4B8C}" type="slidenum">
              <a:rPr lang="es-MX" smtClean="0"/>
              <a:t>16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589597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589212" y="787782"/>
            <a:ext cx="8915400" cy="512344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s-MX" sz="2400" dirty="0" smtClean="0"/>
              <a:t>Diagnóstico</a:t>
            </a:r>
          </a:p>
          <a:p>
            <a:pPr marL="0" indent="0" algn="ctr">
              <a:buNone/>
            </a:pPr>
            <a:endParaRPr lang="es-MX" sz="2400" dirty="0" smtClean="0"/>
          </a:p>
          <a:p>
            <a:r>
              <a:rPr lang="es-MX" sz="2400" dirty="0" smtClean="0"/>
              <a:t>Prevalece la </a:t>
            </a:r>
            <a:r>
              <a:rPr lang="es-MX" sz="2400" b="1" dirty="0"/>
              <a:t>dispersión</a:t>
            </a:r>
            <a:r>
              <a:rPr lang="es-MX" sz="2400" dirty="0"/>
              <a:t> de </a:t>
            </a:r>
            <a:r>
              <a:rPr lang="es-MX" sz="2400" dirty="0" smtClean="0"/>
              <a:t>esfuerzos </a:t>
            </a:r>
            <a:r>
              <a:rPr lang="es-MX" sz="2400" dirty="0"/>
              <a:t>y </a:t>
            </a:r>
            <a:r>
              <a:rPr lang="es-MX" sz="2400" b="1" dirty="0" smtClean="0"/>
              <a:t>falta </a:t>
            </a:r>
            <a:r>
              <a:rPr lang="es-MX" sz="2400" dirty="0" smtClean="0"/>
              <a:t>de</a:t>
            </a:r>
            <a:r>
              <a:rPr lang="es-MX" sz="2400" b="1" dirty="0" smtClean="0"/>
              <a:t> recursos y </a:t>
            </a:r>
            <a:r>
              <a:rPr lang="es-MX" sz="2400" b="1" dirty="0"/>
              <a:t>coordinación </a:t>
            </a:r>
            <a:r>
              <a:rPr lang="es-MX" sz="2400" dirty="0"/>
              <a:t>entre </a:t>
            </a:r>
            <a:r>
              <a:rPr lang="es-MX" sz="2400" dirty="0" smtClean="0"/>
              <a:t>instituciones para </a:t>
            </a:r>
            <a:r>
              <a:rPr lang="es-MX" sz="2400" dirty="0"/>
              <a:t>concretar la política antidiscriminatoria en el país</a:t>
            </a:r>
            <a:r>
              <a:rPr lang="es-MX" sz="2400" dirty="0" smtClean="0"/>
              <a:t>.</a:t>
            </a:r>
          </a:p>
          <a:p>
            <a:endParaRPr lang="es-MX" sz="2400" dirty="0"/>
          </a:p>
          <a:p>
            <a:r>
              <a:rPr lang="es-MX" sz="2400" dirty="0" smtClean="0"/>
              <a:t>CONAPRED </a:t>
            </a:r>
            <a:r>
              <a:rPr lang="es-MX" sz="2400" b="1" dirty="0" smtClean="0"/>
              <a:t>único mecanismo operativo federal</a:t>
            </a:r>
            <a:r>
              <a:rPr lang="es-MX" sz="2400" dirty="0" smtClean="0"/>
              <a:t>, lo que  limita la </a:t>
            </a:r>
            <a:r>
              <a:rPr lang="es-MX" sz="2400" dirty="0"/>
              <a:t>disposición de </a:t>
            </a:r>
            <a:r>
              <a:rPr lang="es-MX" sz="2400" dirty="0" smtClean="0"/>
              <a:t>recursos accesibles, efectivos </a:t>
            </a:r>
            <a:r>
              <a:rPr lang="es-MX" sz="2400" dirty="0"/>
              <a:t>y </a:t>
            </a:r>
            <a:r>
              <a:rPr lang="es-MX" sz="2400" dirty="0" smtClean="0"/>
              <a:t>adecuados.</a:t>
            </a:r>
          </a:p>
          <a:p>
            <a:pPr marL="0" indent="0" algn="just">
              <a:buNone/>
            </a:pPr>
            <a:endParaRPr lang="es-MX" sz="2400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BDF0A-5969-437B-A69D-675D403D4B8C}" type="slidenum">
              <a:rPr lang="es-MX" smtClean="0"/>
              <a:t>17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7829144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La discriminación en México</a:t>
            </a:r>
            <a:endParaRPr lang="es-MX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BDF0A-5969-437B-A69D-675D403D4B8C}" type="slidenum">
              <a:rPr lang="es-MX" smtClean="0"/>
              <a:t>18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9749190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dirty="0"/>
              <a:t/>
            </a:r>
            <a:br>
              <a:rPr lang="es-MX" dirty="0"/>
            </a:br>
            <a:endParaRPr lang="es-MX" dirty="0"/>
          </a:p>
        </p:txBody>
      </p:sp>
      <p:graphicFrame>
        <p:nvGraphicFramePr>
          <p:cNvPr id="7" name="Marcador de contenido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27841465"/>
              </p:ext>
            </p:extLst>
          </p:nvPr>
        </p:nvGraphicFramePr>
        <p:xfrm>
          <a:off x="2589213" y="787784"/>
          <a:ext cx="8915400" cy="53225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57700"/>
                <a:gridCol w="4457700"/>
              </a:tblGrid>
              <a:tr h="875542">
                <a:tc gridSpan="2">
                  <a:txBody>
                    <a:bodyPr/>
                    <a:lstStyle/>
                    <a:p>
                      <a:pPr algn="ctr"/>
                      <a:r>
                        <a:rPr lang="es-MX" sz="2800" dirty="0" smtClean="0"/>
                        <a:t>Principales motivos por los que las personas se han sentido discriminadas</a:t>
                      </a:r>
                      <a:endParaRPr lang="es-MX" sz="2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</a:tr>
              <a:tr h="875542">
                <a:tc>
                  <a:txBody>
                    <a:bodyPr/>
                    <a:lstStyle/>
                    <a:p>
                      <a:r>
                        <a:rPr lang="es-MX" sz="2400" dirty="0" smtClean="0"/>
                        <a:t>No tener dinero</a:t>
                      </a:r>
                      <a:endParaRPr lang="es-MX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2400" dirty="0" smtClean="0"/>
                        <a:t>Religión</a:t>
                      </a:r>
                    </a:p>
                  </a:txBody>
                  <a:tcPr/>
                </a:tc>
              </a:tr>
              <a:tr h="875542">
                <a:tc>
                  <a:txBody>
                    <a:bodyPr/>
                    <a:lstStyle/>
                    <a:p>
                      <a:r>
                        <a:rPr lang="es-MX" sz="2400" dirty="0" smtClean="0"/>
                        <a:t>Apariencia física</a:t>
                      </a:r>
                      <a:endParaRPr lang="es-MX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2400" dirty="0" smtClean="0"/>
                        <a:t>Educación</a:t>
                      </a:r>
                      <a:endParaRPr lang="es-MX" sz="2400" dirty="0"/>
                    </a:p>
                  </a:txBody>
                  <a:tcPr/>
                </a:tc>
              </a:tr>
              <a:tr h="875542">
                <a:tc>
                  <a:txBody>
                    <a:bodyPr/>
                    <a:lstStyle/>
                    <a:p>
                      <a:r>
                        <a:rPr lang="es-MX" sz="2400" dirty="0" smtClean="0"/>
                        <a:t>Edad</a:t>
                      </a:r>
                      <a:endParaRPr lang="es-MX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2400" dirty="0" smtClean="0"/>
                        <a:t>Vestimenta</a:t>
                      </a:r>
                      <a:endParaRPr lang="es-MX" sz="2400" dirty="0"/>
                    </a:p>
                  </a:txBody>
                  <a:tcPr/>
                </a:tc>
              </a:tr>
              <a:tr h="875542">
                <a:tc>
                  <a:txBody>
                    <a:bodyPr/>
                    <a:lstStyle/>
                    <a:p>
                      <a:r>
                        <a:rPr lang="es-MX" sz="2400" dirty="0" smtClean="0"/>
                        <a:t>Género</a:t>
                      </a:r>
                      <a:endParaRPr lang="es-MX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2400" dirty="0" smtClean="0"/>
                        <a:t>Color de piel</a:t>
                      </a:r>
                      <a:endParaRPr lang="es-MX" sz="2400" dirty="0"/>
                    </a:p>
                  </a:txBody>
                  <a:tcPr/>
                </a:tc>
              </a:tr>
              <a:tr h="875542">
                <a:tc gridSpan="2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dirty="0" smtClean="0"/>
                        <a:t>Fuente: Encuesta Nacional sobre Discriminación en México 2010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BDF0A-5969-437B-A69D-675D403D4B8C}" type="slidenum">
              <a:rPr lang="es-MX" smtClean="0"/>
              <a:t>19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68380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Obligaciones de las autoridades</a:t>
            </a:r>
            <a:endParaRPr lang="es-MX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BDF0A-5969-437B-A69D-675D403D4B8C}" type="slidenum">
              <a:rPr lang="es-MX" smtClean="0"/>
              <a:t>2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35076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Marcador de contenid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42029872"/>
              </p:ext>
            </p:extLst>
          </p:nvPr>
        </p:nvGraphicFramePr>
        <p:xfrm>
          <a:off x="2589213" y="787400"/>
          <a:ext cx="8915400" cy="45847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57700"/>
                <a:gridCol w="4457700"/>
              </a:tblGrid>
              <a:tr h="1056390">
                <a:tc gridSpan="2">
                  <a:txBody>
                    <a:bodyPr/>
                    <a:lstStyle/>
                    <a:p>
                      <a:pPr algn="ctr"/>
                      <a:r>
                        <a:rPr lang="es-MX" sz="2800" dirty="0" smtClean="0"/>
                        <a:t>Actos de discriminación con mayor </a:t>
                      </a:r>
                    </a:p>
                    <a:p>
                      <a:pPr algn="ctr"/>
                      <a:r>
                        <a:rPr lang="es-MX" sz="2800" dirty="0" smtClean="0"/>
                        <a:t>incidencia en 2013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</a:tr>
              <a:tr h="765191">
                <a:tc>
                  <a:txBody>
                    <a:bodyPr/>
                    <a:lstStyle/>
                    <a:p>
                      <a:r>
                        <a:rPr lang="es-MX" sz="2400" dirty="0" smtClean="0"/>
                        <a:t>Condición de salud</a:t>
                      </a:r>
                      <a:endParaRPr lang="es-MX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2400" dirty="0" smtClean="0"/>
                        <a:t>Género</a:t>
                      </a:r>
                    </a:p>
                  </a:txBody>
                  <a:tcPr/>
                </a:tc>
              </a:tr>
              <a:tr h="1377344">
                <a:tc>
                  <a:txBody>
                    <a:bodyPr/>
                    <a:lstStyle/>
                    <a:p>
                      <a:r>
                        <a:rPr lang="es-MX" sz="2400" dirty="0" smtClean="0"/>
                        <a:t>Discapacidad</a:t>
                      </a:r>
                      <a:endParaRPr lang="es-MX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2400" dirty="0" smtClean="0"/>
                        <a:t>Preferencia u orientación sexual </a:t>
                      </a:r>
                    </a:p>
                  </a:txBody>
                  <a:tcPr/>
                </a:tc>
              </a:tr>
              <a:tr h="765191">
                <a:tc>
                  <a:txBody>
                    <a:bodyPr/>
                    <a:lstStyle/>
                    <a:p>
                      <a:r>
                        <a:rPr lang="es-MX" sz="2400" dirty="0" smtClean="0"/>
                        <a:t>Edad</a:t>
                      </a:r>
                      <a:endParaRPr lang="es-MX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2400" dirty="0" smtClean="0"/>
                        <a:t>Apariencia física</a:t>
                      </a:r>
                      <a:endParaRPr lang="es-MX" sz="2400" dirty="0"/>
                    </a:p>
                  </a:txBody>
                  <a:tcPr/>
                </a:tc>
              </a:tr>
              <a:tr h="620655">
                <a:tc gridSpan="2">
                  <a:txBody>
                    <a:bodyPr/>
                    <a:lstStyle/>
                    <a:p>
                      <a:r>
                        <a:rPr lang="es-MX" dirty="0" smtClean="0"/>
                        <a:t>Fuente: PRONAID, 2014.</a:t>
                      </a:r>
                      <a:endParaRPr lang="es-MX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BDF0A-5969-437B-A69D-675D403D4B8C}" type="slidenum">
              <a:rPr lang="es-MX" smtClean="0"/>
              <a:t>20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8023092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589212" y="787782"/>
            <a:ext cx="8915400" cy="5123440"/>
          </a:xfrm>
        </p:spPr>
        <p:txBody>
          <a:bodyPr>
            <a:normAutofit lnSpcReduction="10000"/>
          </a:bodyPr>
          <a:lstStyle/>
          <a:p>
            <a:pPr marL="0" indent="0" algn="ctr">
              <a:lnSpc>
                <a:spcPct val="200000"/>
              </a:lnSpc>
              <a:buNone/>
            </a:pPr>
            <a:r>
              <a:rPr lang="es-MX" sz="2400" dirty="0" smtClean="0"/>
              <a:t>Las </a:t>
            </a:r>
            <a:r>
              <a:rPr lang="es-MX" sz="2400" dirty="0"/>
              <a:t>reclamaciones por discriminación </a:t>
            </a:r>
            <a:endParaRPr lang="es-MX" sz="2400" dirty="0" smtClean="0"/>
          </a:p>
          <a:p>
            <a:pPr marL="0" indent="0" algn="ctr">
              <a:lnSpc>
                <a:spcPct val="200000"/>
              </a:lnSpc>
              <a:buNone/>
            </a:pPr>
            <a:r>
              <a:rPr lang="es-MX" sz="2400" dirty="0" smtClean="0"/>
              <a:t>en </a:t>
            </a:r>
            <a:r>
              <a:rPr lang="es-MX" sz="2400" dirty="0"/>
              <a:t>el entorno laboral </a:t>
            </a:r>
            <a:r>
              <a:rPr lang="es-MX" sz="2400" dirty="0" smtClean="0"/>
              <a:t>dentro </a:t>
            </a:r>
            <a:r>
              <a:rPr lang="es-MX" sz="2400" dirty="0"/>
              <a:t>de la APF </a:t>
            </a:r>
            <a:endParaRPr lang="es-MX" sz="2400" dirty="0" smtClean="0"/>
          </a:p>
          <a:p>
            <a:pPr marL="0" indent="0" algn="ctr">
              <a:lnSpc>
                <a:spcPct val="200000"/>
              </a:lnSpc>
              <a:buNone/>
            </a:pPr>
            <a:r>
              <a:rPr lang="es-MX" sz="2400" dirty="0" smtClean="0"/>
              <a:t>son </a:t>
            </a:r>
            <a:r>
              <a:rPr lang="es-MX" sz="2400" dirty="0"/>
              <a:t>principalmente por </a:t>
            </a:r>
            <a:endParaRPr lang="es-MX" sz="2400" dirty="0" smtClean="0"/>
          </a:p>
          <a:p>
            <a:pPr marL="0" indent="0" algn="ctr">
              <a:lnSpc>
                <a:spcPct val="200000"/>
              </a:lnSpc>
              <a:buNone/>
            </a:pPr>
            <a:r>
              <a:rPr lang="es-MX" sz="2400" dirty="0" smtClean="0"/>
              <a:t>requisitos </a:t>
            </a:r>
            <a:r>
              <a:rPr lang="es-MX" sz="2400" dirty="0"/>
              <a:t>discriminatorios en las contrataciones, </a:t>
            </a:r>
            <a:endParaRPr lang="es-MX" sz="2400" dirty="0" smtClean="0"/>
          </a:p>
          <a:p>
            <a:pPr marL="0" indent="0" algn="ctr">
              <a:lnSpc>
                <a:spcPct val="200000"/>
              </a:lnSpc>
              <a:buNone/>
            </a:pPr>
            <a:r>
              <a:rPr lang="es-MX" sz="2400" dirty="0" smtClean="0"/>
              <a:t>como </a:t>
            </a:r>
            <a:r>
              <a:rPr lang="es-MX" sz="2400" dirty="0"/>
              <a:t>exigir </a:t>
            </a:r>
            <a:r>
              <a:rPr lang="es-MX" sz="2400" b="1" dirty="0"/>
              <a:t>exámenes de ingravidez </a:t>
            </a:r>
            <a:r>
              <a:rPr lang="es-MX" sz="2400" dirty="0"/>
              <a:t>o de </a:t>
            </a:r>
            <a:r>
              <a:rPr lang="es-MX" sz="2400" b="1" dirty="0"/>
              <a:t>VIH/ Sida</a:t>
            </a:r>
            <a:r>
              <a:rPr lang="es-MX" sz="2400" dirty="0"/>
              <a:t>.</a:t>
            </a:r>
          </a:p>
          <a:p>
            <a:pPr marL="0" indent="0">
              <a:buNone/>
            </a:pPr>
            <a:endParaRPr lang="es-MX" sz="2400" dirty="0"/>
          </a:p>
          <a:p>
            <a:pPr marL="0" indent="0" algn="r">
              <a:buNone/>
            </a:pPr>
            <a:r>
              <a:rPr lang="es-MX" b="1" dirty="0" smtClean="0"/>
              <a:t>PRONAID, 2014</a:t>
            </a:r>
            <a:endParaRPr lang="es-MX" b="1" dirty="0"/>
          </a:p>
          <a:p>
            <a:endParaRPr lang="es-MX" sz="2400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BDF0A-5969-437B-A69D-675D403D4B8C}" type="slidenum">
              <a:rPr lang="es-MX" smtClean="0"/>
              <a:t>21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3715445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589212" y="787782"/>
            <a:ext cx="8915400" cy="5747929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s-MX" sz="2000" dirty="0"/>
              <a:t>La Corte considera que la </a:t>
            </a:r>
            <a:r>
              <a:rPr lang="es-MX" sz="2000" b="1" dirty="0"/>
              <a:t>violación sexual </a:t>
            </a:r>
            <a:r>
              <a:rPr lang="es-MX" sz="2000" dirty="0"/>
              <a:t>de </a:t>
            </a:r>
            <a:r>
              <a:rPr lang="es-MX" sz="2000" dirty="0" smtClean="0"/>
              <a:t>la víctima vulneró </a:t>
            </a:r>
            <a:r>
              <a:rPr lang="es-MX" sz="2000" dirty="0"/>
              <a:t>valores y aspectos esenciales de su vida privada, </a:t>
            </a:r>
            <a:r>
              <a:rPr lang="es-MX" sz="2000" dirty="0" smtClean="0"/>
              <a:t>… y </a:t>
            </a:r>
            <a:r>
              <a:rPr lang="es-MX" sz="2000" dirty="0"/>
              <a:t>anuló su derecho a tomar libremente las decisiones </a:t>
            </a:r>
            <a:r>
              <a:rPr lang="es-MX" sz="2000" dirty="0" smtClean="0"/>
              <a:t>… más </a:t>
            </a:r>
            <a:r>
              <a:rPr lang="es-MX" sz="2000" dirty="0"/>
              <a:t>personales e íntimas, y sobre las funciones corporales básicas. </a:t>
            </a:r>
            <a:endParaRPr lang="es-MX" sz="2000" dirty="0" smtClean="0"/>
          </a:p>
          <a:p>
            <a:pPr>
              <a:lnSpc>
                <a:spcPct val="150000"/>
              </a:lnSpc>
            </a:pPr>
            <a:endParaRPr lang="es-MX" sz="1000" dirty="0"/>
          </a:p>
          <a:p>
            <a:pPr>
              <a:lnSpc>
                <a:spcPct val="150000"/>
              </a:lnSpc>
            </a:pPr>
            <a:r>
              <a:rPr lang="es-MX" sz="2000" dirty="0"/>
              <a:t>El Comité para la Eliminación de la Discriminación contra la Mujer </a:t>
            </a:r>
            <a:r>
              <a:rPr lang="es-MX" sz="2000" dirty="0" smtClean="0"/>
              <a:t>establece que </a:t>
            </a:r>
            <a:r>
              <a:rPr lang="es-MX" sz="2000" dirty="0"/>
              <a:t>la definición de la</a:t>
            </a:r>
            <a:r>
              <a:rPr lang="es-MX" sz="2000" b="1" dirty="0"/>
              <a:t> discriminación contra la mujer “incluye la violencia basada en el sexo</a:t>
            </a:r>
            <a:r>
              <a:rPr lang="es-MX" sz="2000" dirty="0"/>
              <a:t>”. </a:t>
            </a:r>
          </a:p>
          <a:p>
            <a:pPr marL="0" indent="0" algn="r">
              <a:buNone/>
            </a:pPr>
            <a:r>
              <a:rPr lang="es-MX" dirty="0" smtClean="0"/>
              <a:t>Caso Rosendo Cantú y otras vs México</a:t>
            </a:r>
          </a:p>
          <a:p>
            <a:pPr marL="0" indent="0" algn="r">
              <a:buNone/>
            </a:pPr>
            <a:r>
              <a:rPr lang="es-MX" dirty="0" smtClean="0"/>
              <a:t>Caso Fernández </a:t>
            </a:r>
            <a:r>
              <a:rPr lang="es-MX" dirty="0"/>
              <a:t>Ortega y otros. Vs. México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BDF0A-5969-437B-A69D-675D403D4B8C}" type="slidenum">
              <a:rPr lang="es-MX" smtClean="0"/>
              <a:t>22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3497534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589212" y="787782"/>
            <a:ext cx="8915400" cy="5553057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s-MX" sz="2000" dirty="0" smtClean="0"/>
              <a:t>La víctima </a:t>
            </a:r>
            <a:r>
              <a:rPr lang="es-MX" sz="2000" b="1" dirty="0"/>
              <a:t>no</a:t>
            </a:r>
            <a:r>
              <a:rPr lang="es-MX" sz="2000" dirty="0"/>
              <a:t> contó con un </a:t>
            </a:r>
            <a:r>
              <a:rPr lang="es-MX" sz="2000" b="1" dirty="0"/>
              <a:t>intérprete</a:t>
            </a:r>
            <a:r>
              <a:rPr lang="es-MX" sz="2000" dirty="0"/>
              <a:t> provisto por el Estado a fin de presentar su denuncia y tampoco recibió en su idioma </a:t>
            </a:r>
            <a:r>
              <a:rPr lang="es-MX" sz="2000" b="1" dirty="0"/>
              <a:t>información</a:t>
            </a:r>
            <a:r>
              <a:rPr lang="es-MX" sz="2000" dirty="0"/>
              <a:t> sobre las </a:t>
            </a:r>
            <a:r>
              <a:rPr lang="es-MX" sz="2000" b="1" dirty="0"/>
              <a:t>actuaciones</a:t>
            </a:r>
            <a:r>
              <a:rPr lang="es-MX" sz="2000" dirty="0"/>
              <a:t> derivadas de su denuncia. Esto implicó que no se tomara en cuenta </a:t>
            </a:r>
            <a:r>
              <a:rPr lang="es-MX" sz="2000" dirty="0" smtClean="0"/>
              <a:t>su </a:t>
            </a:r>
            <a:r>
              <a:rPr lang="es-MX" sz="2000" b="1" dirty="0" smtClean="0"/>
              <a:t>situación </a:t>
            </a:r>
            <a:r>
              <a:rPr lang="es-MX" sz="2000" b="1" dirty="0"/>
              <a:t>de </a:t>
            </a:r>
            <a:r>
              <a:rPr lang="es-MX" sz="2000" b="1" dirty="0" smtClean="0"/>
              <a:t>vulnerabilidad</a:t>
            </a:r>
            <a:r>
              <a:rPr lang="es-MX" sz="2000" dirty="0" smtClean="0"/>
              <a:t>, </a:t>
            </a:r>
            <a:r>
              <a:rPr lang="es-MX" sz="2000" dirty="0"/>
              <a:t>basada en su idioma y </a:t>
            </a:r>
            <a:r>
              <a:rPr lang="es-MX" sz="2000" dirty="0" smtClean="0"/>
              <a:t>etnicidad.</a:t>
            </a:r>
          </a:p>
          <a:p>
            <a:pPr>
              <a:lnSpc>
                <a:spcPct val="150000"/>
              </a:lnSpc>
            </a:pPr>
            <a:endParaRPr lang="es-MX" dirty="0" smtClean="0"/>
          </a:p>
          <a:p>
            <a:pPr>
              <a:lnSpc>
                <a:spcPct val="150000"/>
              </a:lnSpc>
            </a:pPr>
            <a:r>
              <a:rPr lang="es-MX" sz="2000" dirty="0" smtClean="0"/>
              <a:t>El </a:t>
            </a:r>
            <a:r>
              <a:rPr lang="es-MX" sz="2000" dirty="0"/>
              <a:t>Estado incumplió su obligación de garantizar, sin </a:t>
            </a:r>
            <a:r>
              <a:rPr lang="es-MX" sz="2000" b="1" dirty="0"/>
              <a:t>discriminación</a:t>
            </a:r>
            <a:r>
              <a:rPr lang="es-MX" sz="2000" dirty="0"/>
              <a:t>, el derecho de </a:t>
            </a:r>
            <a:r>
              <a:rPr lang="es-MX" sz="2000" b="1" dirty="0"/>
              <a:t>acceso a la </a:t>
            </a:r>
            <a:r>
              <a:rPr lang="es-MX" sz="2000" b="1" dirty="0" smtClean="0"/>
              <a:t>justicia</a:t>
            </a:r>
            <a:r>
              <a:rPr lang="es-MX" sz="2000" dirty="0" smtClean="0"/>
              <a:t>. </a:t>
            </a:r>
          </a:p>
          <a:p>
            <a:pPr marL="0" indent="0" algn="r">
              <a:buNone/>
            </a:pPr>
            <a:endParaRPr lang="es-MX" dirty="0" smtClean="0"/>
          </a:p>
          <a:p>
            <a:pPr marL="0" indent="0" algn="r">
              <a:buNone/>
            </a:pPr>
            <a:endParaRPr lang="es-MX" dirty="0" smtClean="0"/>
          </a:p>
          <a:p>
            <a:pPr marL="0" indent="0" algn="r">
              <a:buNone/>
            </a:pPr>
            <a:r>
              <a:rPr lang="es-MX" dirty="0" smtClean="0"/>
              <a:t>Caso Rosendo Cantú y otras vs México</a:t>
            </a:r>
          </a:p>
          <a:p>
            <a:pPr marL="0" indent="0" algn="r">
              <a:buNone/>
            </a:pPr>
            <a:r>
              <a:rPr lang="es-MX" dirty="0" smtClean="0"/>
              <a:t>Caso Fernández </a:t>
            </a:r>
            <a:r>
              <a:rPr lang="es-MX" dirty="0"/>
              <a:t>Ortega y otros. Vs. México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BDF0A-5969-437B-A69D-675D403D4B8C}" type="slidenum">
              <a:rPr lang="es-MX" smtClean="0"/>
              <a:t>23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6444035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589212" y="787782"/>
            <a:ext cx="8915400" cy="555305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s-MX" sz="2000" dirty="0" smtClean="0"/>
              <a:t>Los </a:t>
            </a:r>
            <a:r>
              <a:rPr lang="es-MX" sz="2000" dirty="0"/>
              <a:t>tres </a:t>
            </a:r>
            <a:r>
              <a:rPr lang="es-MX" sz="2000" b="1" dirty="0"/>
              <a:t>homicidios</a:t>
            </a:r>
            <a:r>
              <a:rPr lang="es-MX" sz="2000" dirty="0"/>
              <a:t> por razones de género </a:t>
            </a:r>
            <a:r>
              <a:rPr lang="es-MX" sz="2000" dirty="0" smtClean="0"/>
              <a:t>ocurrieron </a:t>
            </a:r>
            <a:r>
              <a:rPr lang="es-MX" sz="2000" dirty="0"/>
              <a:t>en un </a:t>
            </a:r>
            <a:r>
              <a:rPr lang="es-MX" sz="2000" dirty="0" smtClean="0"/>
              <a:t>contexto </a:t>
            </a:r>
            <a:r>
              <a:rPr lang="es-MX" sz="2000" dirty="0"/>
              <a:t>de </a:t>
            </a:r>
            <a:r>
              <a:rPr lang="es-MX" sz="2000" b="1" dirty="0"/>
              <a:t>discriminación y violencia contra la mujer</a:t>
            </a:r>
            <a:r>
              <a:rPr lang="es-MX" sz="2000" dirty="0"/>
              <a:t>. </a:t>
            </a:r>
            <a:endParaRPr lang="es-MX" sz="2000" dirty="0" smtClean="0"/>
          </a:p>
          <a:p>
            <a:pPr>
              <a:lnSpc>
                <a:spcPct val="150000"/>
              </a:lnSpc>
            </a:pPr>
            <a:endParaRPr lang="es-MX" sz="2000" dirty="0"/>
          </a:p>
          <a:p>
            <a:pPr>
              <a:lnSpc>
                <a:spcPct val="150000"/>
              </a:lnSpc>
            </a:pPr>
            <a:r>
              <a:rPr lang="es-MX" sz="2000" dirty="0"/>
              <a:t>El </a:t>
            </a:r>
            <a:r>
              <a:rPr lang="es-MX" sz="2000" b="1" dirty="0"/>
              <a:t>Estado</a:t>
            </a:r>
            <a:r>
              <a:rPr lang="es-MX" sz="2000" dirty="0"/>
              <a:t> señaló que la cultura de discriminación de la mujer “contribuyó a que tales </a:t>
            </a:r>
            <a:r>
              <a:rPr lang="es-MX" sz="2000" b="1" dirty="0"/>
              <a:t>homicidios no </a:t>
            </a:r>
            <a:r>
              <a:rPr lang="es-MX" sz="2000" dirty="0"/>
              <a:t>fueran </a:t>
            </a:r>
            <a:r>
              <a:rPr lang="es-MX" sz="2000" b="1" dirty="0"/>
              <a:t>percibidos</a:t>
            </a:r>
            <a:r>
              <a:rPr lang="es-MX" sz="2000" dirty="0"/>
              <a:t> en sus inicios como un </a:t>
            </a:r>
            <a:r>
              <a:rPr lang="es-MX" sz="2000" b="1" dirty="0"/>
              <a:t>problema de magnitud importante </a:t>
            </a:r>
            <a:r>
              <a:rPr lang="es-MX" sz="2000" dirty="0"/>
              <a:t>para el cual se requerían acciones inmediatas y contundentes por parte de las autoridades competentes</a:t>
            </a:r>
            <a:r>
              <a:rPr lang="es-MX" sz="2000" dirty="0" smtClean="0"/>
              <a:t>”.</a:t>
            </a:r>
            <a:endParaRPr lang="es-MX" sz="2000" dirty="0"/>
          </a:p>
          <a:p>
            <a:pPr marL="0" indent="0" algn="r">
              <a:lnSpc>
                <a:spcPct val="150000"/>
              </a:lnSpc>
              <a:buNone/>
            </a:pPr>
            <a:endParaRPr lang="es-MX" sz="2000" dirty="0" smtClean="0"/>
          </a:p>
          <a:p>
            <a:pPr marL="0" indent="0" algn="r">
              <a:lnSpc>
                <a:spcPct val="150000"/>
              </a:lnSpc>
              <a:buNone/>
            </a:pPr>
            <a:r>
              <a:rPr lang="es-MX" dirty="0" smtClean="0"/>
              <a:t>Caso González y otras vs México (Campo Algodonero)</a:t>
            </a:r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BDF0A-5969-437B-A69D-675D403D4B8C}" type="slidenum">
              <a:rPr lang="es-MX" smtClean="0"/>
              <a:t>24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8721788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589212" y="787782"/>
            <a:ext cx="8915400" cy="5553057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es-MX" sz="2000" dirty="0"/>
              <a:t>La influencia de </a:t>
            </a:r>
            <a:r>
              <a:rPr lang="es-MX" sz="2000" b="1" dirty="0"/>
              <a:t>patrones socioculturales discriminatorios </a:t>
            </a:r>
            <a:endParaRPr lang="es-MX" sz="2000" b="1" dirty="0" smtClean="0"/>
          </a:p>
          <a:p>
            <a:pPr marL="0" indent="0" algn="ctr">
              <a:lnSpc>
                <a:spcPct val="150000"/>
              </a:lnSpc>
              <a:buNone/>
            </a:pPr>
            <a:r>
              <a:rPr lang="es-MX" sz="2000" dirty="0" smtClean="0"/>
              <a:t>puede </a:t>
            </a:r>
            <a:r>
              <a:rPr lang="es-MX" sz="2000" dirty="0"/>
              <a:t>dar como </a:t>
            </a:r>
            <a:r>
              <a:rPr lang="es-MX" sz="2000" b="1" dirty="0"/>
              <a:t>resultado </a:t>
            </a:r>
            <a:endParaRPr lang="es-MX" sz="2000" b="1" dirty="0" smtClean="0"/>
          </a:p>
          <a:p>
            <a:pPr marL="0" indent="0" algn="ctr">
              <a:lnSpc>
                <a:spcPct val="150000"/>
              </a:lnSpc>
              <a:buNone/>
            </a:pPr>
            <a:r>
              <a:rPr lang="es-MX" sz="2000" dirty="0" smtClean="0"/>
              <a:t>una </a:t>
            </a:r>
            <a:r>
              <a:rPr lang="es-MX" sz="2000" b="1" dirty="0"/>
              <a:t>descalificación</a:t>
            </a:r>
            <a:r>
              <a:rPr lang="es-MX" sz="2000" dirty="0"/>
              <a:t> de la credibilidad de la </a:t>
            </a:r>
            <a:r>
              <a:rPr lang="es-MX" sz="2000" b="1" dirty="0"/>
              <a:t>víctima </a:t>
            </a:r>
            <a:endParaRPr lang="es-MX" sz="2000" b="1" dirty="0" smtClean="0"/>
          </a:p>
          <a:p>
            <a:pPr marL="0" indent="0" algn="ctr">
              <a:lnSpc>
                <a:spcPct val="150000"/>
              </a:lnSpc>
              <a:buNone/>
            </a:pPr>
            <a:r>
              <a:rPr lang="es-MX" sz="2000" dirty="0" smtClean="0"/>
              <a:t>durante </a:t>
            </a:r>
            <a:r>
              <a:rPr lang="es-MX" sz="2000" dirty="0"/>
              <a:t>el proceso penal </a:t>
            </a:r>
            <a:endParaRPr lang="es-MX" sz="2000" dirty="0" smtClean="0"/>
          </a:p>
          <a:p>
            <a:pPr marL="0" indent="0" algn="ctr">
              <a:lnSpc>
                <a:spcPct val="150000"/>
              </a:lnSpc>
              <a:buNone/>
            </a:pPr>
            <a:r>
              <a:rPr lang="es-MX" sz="2000" dirty="0" smtClean="0"/>
              <a:t>y </a:t>
            </a:r>
            <a:r>
              <a:rPr lang="es-MX" sz="2000" dirty="0"/>
              <a:t>una asunción tácita de </a:t>
            </a:r>
            <a:r>
              <a:rPr lang="es-MX" sz="2000" b="1" dirty="0"/>
              <a:t>responsabilidad de ella </a:t>
            </a:r>
            <a:r>
              <a:rPr lang="es-MX" sz="2000" dirty="0"/>
              <a:t>por los hechos, </a:t>
            </a:r>
            <a:endParaRPr lang="es-MX" sz="2000" dirty="0" smtClean="0"/>
          </a:p>
          <a:p>
            <a:pPr marL="0" indent="0" algn="ctr">
              <a:lnSpc>
                <a:spcPct val="150000"/>
              </a:lnSpc>
              <a:buNone/>
            </a:pPr>
            <a:r>
              <a:rPr lang="es-MX" sz="2000" dirty="0" smtClean="0"/>
              <a:t>ya </a:t>
            </a:r>
            <a:r>
              <a:rPr lang="es-MX" sz="2000" dirty="0"/>
              <a:t>sea por su forma de vestir, por su ocupación laboral, conducta sexual, relación o parentesco con el agresor, </a:t>
            </a:r>
            <a:endParaRPr lang="es-MX" sz="2000" dirty="0" smtClean="0"/>
          </a:p>
          <a:p>
            <a:pPr marL="0" indent="0" algn="ctr">
              <a:lnSpc>
                <a:spcPct val="150000"/>
              </a:lnSpc>
              <a:buNone/>
            </a:pPr>
            <a:r>
              <a:rPr lang="es-MX" sz="2000" dirty="0" smtClean="0"/>
              <a:t>lo </a:t>
            </a:r>
            <a:r>
              <a:rPr lang="es-MX" sz="2000" dirty="0"/>
              <a:t>cual </a:t>
            </a:r>
            <a:r>
              <a:rPr lang="es-MX" sz="2000" b="1" dirty="0"/>
              <a:t>se traduce en inacción </a:t>
            </a:r>
            <a:r>
              <a:rPr lang="es-MX" sz="2000" dirty="0"/>
              <a:t>por parte de los fiscales, policías y jueces </a:t>
            </a:r>
            <a:endParaRPr lang="es-MX" sz="2000" dirty="0" smtClean="0"/>
          </a:p>
          <a:p>
            <a:pPr marL="0" indent="0" algn="ctr">
              <a:lnSpc>
                <a:spcPct val="150000"/>
              </a:lnSpc>
              <a:buNone/>
            </a:pPr>
            <a:r>
              <a:rPr lang="es-MX" sz="2000" dirty="0" smtClean="0"/>
              <a:t>ante </a:t>
            </a:r>
            <a:r>
              <a:rPr lang="es-MX" sz="2000" dirty="0"/>
              <a:t>denuncias de hechos violentos</a:t>
            </a:r>
            <a:r>
              <a:rPr lang="es-MX" sz="2000" dirty="0" smtClean="0"/>
              <a:t>.</a:t>
            </a:r>
            <a:endParaRPr lang="es-MX" sz="2000" dirty="0"/>
          </a:p>
          <a:p>
            <a:pPr marL="0" indent="0" algn="ctr">
              <a:lnSpc>
                <a:spcPct val="150000"/>
              </a:lnSpc>
              <a:buNone/>
            </a:pPr>
            <a:endParaRPr lang="es-MX" sz="2000" dirty="0" smtClean="0"/>
          </a:p>
          <a:p>
            <a:pPr marL="0" indent="0" algn="r">
              <a:lnSpc>
                <a:spcPct val="150000"/>
              </a:lnSpc>
              <a:buNone/>
            </a:pPr>
            <a:r>
              <a:rPr lang="es-MX" dirty="0" smtClean="0"/>
              <a:t>Caso González y otras vs México (Campo Algodonero)</a:t>
            </a:r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BDF0A-5969-437B-A69D-675D403D4B8C}" type="slidenum">
              <a:rPr lang="es-MX" smtClean="0"/>
              <a:t>25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7619825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589212" y="787782"/>
            <a:ext cx="8915400" cy="5553057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es-MX" sz="2400" dirty="0" smtClean="0"/>
              <a:t>La </a:t>
            </a:r>
            <a:r>
              <a:rPr lang="es-MX" sz="2400" dirty="0"/>
              <a:t>principal preocupación de la Comisión Interamericana </a:t>
            </a:r>
            <a:r>
              <a:rPr lang="es-MX" sz="2400" dirty="0" smtClean="0"/>
              <a:t>es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s-MX" sz="2400" dirty="0" smtClean="0"/>
              <a:t>la </a:t>
            </a:r>
            <a:r>
              <a:rPr lang="es-MX" sz="2400" dirty="0"/>
              <a:t>grave situación de </a:t>
            </a:r>
            <a:r>
              <a:rPr lang="es-MX" sz="2400" b="1" dirty="0"/>
              <a:t>violencia y discriminación </a:t>
            </a:r>
            <a:r>
              <a:rPr lang="es-MX" sz="2400" dirty="0"/>
              <a:t>en </a:t>
            </a:r>
            <a:r>
              <a:rPr lang="es-MX" sz="2400" dirty="0" smtClean="0"/>
              <a:t>México 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s-MX" sz="2400" dirty="0" smtClean="0"/>
              <a:t>que </a:t>
            </a:r>
            <a:r>
              <a:rPr lang="es-MX" sz="2400" b="1" dirty="0"/>
              <a:t>afecta</a:t>
            </a:r>
            <a:r>
              <a:rPr lang="es-MX" sz="2400" dirty="0"/>
              <a:t> a los </a:t>
            </a:r>
            <a:r>
              <a:rPr lang="es-MX" sz="2400" b="1" dirty="0"/>
              <a:t>migrantes</a:t>
            </a:r>
            <a:r>
              <a:rPr lang="es-MX" sz="2400" dirty="0"/>
              <a:t> en situación irregular </a:t>
            </a:r>
            <a:endParaRPr lang="es-MX" sz="2400" dirty="0" smtClean="0"/>
          </a:p>
          <a:p>
            <a:pPr marL="0" indent="0" algn="ctr">
              <a:lnSpc>
                <a:spcPct val="150000"/>
              </a:lnSpc>
              <a:buNone/>
            </a:pPr>
            <a:r>
              <a:rPr lang="es-MX" sz="2400" dirty="0" smtClean="0"/>
              <a:t>y </a:t>
            </a:r>
            <a:r>
              <a:rPr lang="es-MX" sz="2400" dirty="0"/>
              <a:t>otras personas en el contexto de la movilidad humana en </a:t>
            </a:r>
            <a:r>
              <a:rPr lang="es-MX" sz="2400" dirty="0" smtClean="0"/>
              <a:t>tránsito. </a:t>
            </a:r>
          </a:p>
          <a:p>
            <a:pPr marL="0" indent="0" algn="r">
              <a:lnSpc>
                <a:spcPct val="150000"/>
              </a:lnSpc>
              <a:buNone/>
            </a:pPr>
            <a:endParaRPr lang="es-MX" dirty="0" smtClean="0"/>
          </a:p>
          <a:p>
            <a:pPr marL="0" indent="0" algn="r">
              <a:buNone/>
            </a:pPr>
            <a:endParaRPr lang="es-MX" dirty="0" smtClean="0"/>
          </a:p>
          <a:p>
            <a:pPr marL="0" indent="0" algn="r">
              <a:buNone/>
            </a:pPr>
            <a:r>
              <a:rPr lang="es-MX" dirty="0" smtClean="0"/>
              <a:t>CIDH</a:t>
            </a:r>
            <a:r>
              <a:rPr lang="es-MX" dirty="0"/>
              <a:t>. Informe Derechos Humanos de los Migrantes </a:t>
            </a:r>
            <a:r>
              <a:rPr lang="es-MX" dirty="0" smtClean="0"/>
              <a:t>y otras Personas</a:t>
            </a:r>
          </a:p>
          <a:p>
            <a:pPr marL="0" indent="0" algn="r">
              <a:buNone/>
            </a:pPr>
            <a:r>
              <a:rPr lang="es-MX" dirty="0" smtClean="0"/>
              <a:t>en </a:t>
            </a:r>
            <a:r>
              <a:rPr lang="es-MX" dirty="0"/>
              <a:t>el Contexto de la Movilidad Humana en México, 2013</a:t>
            </a:r>
            <a:r>
              <a:rPr lang="es-MX" dirty="0" smtClean="0"/>
              <a:t>.</a:t>
            </a:r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BDF0A-5969-437B-A69D-675D403D4B8C}" type="slidenum">
              <a:rPr lang="es-MX" smtClean="0"/>
              <a:t>26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1915455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589212" y="787782"/>
            <a:ext cx="8915400" cy="5553057"/>
          </a:xfrm>
        </p:spPr>
        <p:txBody>
          <a:bodyPr>
            <a:normAutofit fontScale="92500"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es-MX" sz="2400" dirty="0" smtClean="0"/>
              <a:t>La </a:t>
            </a:r>
            <a:r>
              <a:rPr lang="es-MX" sz="2400" b="1" dirty="0"/>
              <a:t>situación</a:t>
            </a:r>
            <a:r>
              <a:rPr lang="es-MX" sz="2400" dirty="0"/>
              <a:t> de las y los </a:t>
            </a:r>
            <a:r>
              <a:rPr lang="es-MX" sz="2400" b="1" dirty="0"/>
              <a:t>migrantes</a:t>
            </a:r>
            <a:r>
              <a:rPr lang="es-MX" sz="2400" dirty="0"/>
              <a:t> </a:t>
            </a:r>
            <a:r>
              <a:rPr lang="es-MX" sz="2400" dirty="0" smtClean="0"/>
              <a:t>en México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s-MX" sz="2400" b="1" dirty="0" smtClean="0"/>
              <a:t>ha </a:t>
            </a:r>
            <a:r>
              <a:rPr lang="es-MX" sz="2400" b="1" dirty="0"/>
              <a:t>empeorado </a:t>
            </a:r>
            <a:r>
              <a:rPr lang="es-MX" sz="2400" dirty="0"/>
              <a:t>de forma grave con el paso de los años, </a:t>
            </a:r>
            <a:endParaRPr lang="es-MX" sz="2400" dirty="0" smtClean="0"/>
          </a:p>
          <a:p>
            <a:pPr marL="0" indent="0" algn="ctr">
              <a:lnSpc>
                <a:spcPct val="150000"/>
              </a:lnSpc>
              <a:buNone/>
            </a:pPr>
            <a:r>
              <a:rPr lang="es-MX" sz="2400" b="1" dirty="0" smtClean="0"/>
              <a:t>sin</a:t>
            </a:r>
            <a:r>
              <a:rPr lang="es-MX" sz="2400" dirty="0" smtClean="0"/>
              <a:t> </a:t>
            </a:r>
            <a:r>
              <a:rPr lang="es-MX" sz="2400" dirty="0"/>
              <a:t>que el Estado haya adoptado una </a:t>
            </a:r>
            <a:r>
              <a:rPr lang="es-MX" sz="2400" b="1" dirty="0"/>
              <a:t>política</a:t>
            </a:r>
            <a:r>
              <a:rPr lang="es-MX" sz="2400" dirty="0"/>
              <a:t> pública integral </a:t>
            </a:r>
            <a:endParaRPr lang="es-MX" sz="2400" dirty="0" smtClean="0"/>
          </a:p>
          <a:p>
            <a:pPr marL="0" indent="0" algn="ctr">
              <a:lnSpc>
                <a:spcPct val="150000"/>
              </a:lnSpc>
              <a:buNone/>
            </a:pPr>
            <a:r>
              <a:rPr lang="es-MX" sz="2400" dirty="0" smtClean="0"/>
              <a:t>orientada </a:t>
            </a:r>
            <a:r>
              <a:rPr lang="es-MX" sz="2400" dirty="0"/>
              <a:t>a la </a:t>
            </a:r>
            <a:r>
              <a:rPr lang="es-MX" sz="2400" b="1" dirty="0"/>
              <a:t>prevención, </a:t>
            </a:r>
            <a:r>
              <a:rPr lang="es-MX" sz="2400" b="1" dirty="0" smtClean="0"/>
              <a:t>investigación, </a:t>
            </a:r>
            <a:r>
              <a:rPr lang="es-MX" sz="2400" b="1" dirty="0"/>
              <a:t>sanción y reparación </a:t>
            </a:r>
            <a:endParaRPr lang="es-MX" sz="2400" b="1" dirty="0" smtClean="0"/>
          </a:p>
          <a:p>
            <a:pPr marL="0" indent="0" algn="ctr">
              <a:lnSpc>
                <a:spcPct val="150000"/>
              </a:lnSpc>
              <a:buNone/>
            </a:pPr>
            <a:r>
              <a:rPr lang="es-MX" sz="2400" dirty="0" smtClean="0"/>
              <a:t>de </a:t>
            </a:r>
            <a:r>
              <a:rPr lang="es-MX" sz="2400" dirty="0"/>
              <a:t>los actos de violencia y discriminación </a:t>
            </a:r>
            <a:endParaRPr lang="es-MX" sz="2400" dirty="0" smtClean="0"/>
          </a:p>
          <a:p>
            <a:pPr marL="0" indent="0" algn="ctr">
              <a:lnSpc>
                <a:spcPct val="150000"/>
              </a:lnSpc>
              <a:buNone/>
            </a:pPr>
            <a:r>
              <a:rPr lang="es-MX" sz="2400" dirty="0" smtClean="0"/>
              <a:t>de </a:t>
            </a:r>
            <a:r>
              <a:rPr lang="es-MX" sz="2400" dirty="0"/>
              <a:t>los que son </a:t>
            </a:r>
            <a:r>
              <a:rPr lang="es-MX" sz="2400" dirty="0" smtClean="0"/>
              <a:t>víctimas.</a:t>
            </a:r>
            <a:r>
              <a:rPr lang="es-MX" sz="2000" dirty="0" smtClean="0"/>
              <a:t> </a:t>
            </a:r>
          </a:p>
          <a:p>
            <a:pPr marL="0" indent="0" algn="r">
              <a:buNone/>
            </a:pPr>
            <a:endParaRPr lang="es-MX" dirty="0" smtClean="0"/>
          </a:p>
          <a:p>
            <a:pPr marL="0" indent="0" algn="r">
              <a:buNone/>
            </a:pPr>
            <a:endParaRPr lang="es-MX" dirty="0" smtClean="0"/>
          </a:p>
          <a:p>
            <a:pPr marL="0" indent="0" algn="r">
              <a:buNone/>
            </a:pPr>
            <a:r>
              <a:rPr lang="es-MX" sz="1900" dirty="0" smtClean="0"/>
              <a:t>CIDH</a:t>
            </a:r>
            <a:r>
              <a:rPr lang="es-MX" sz="1900" dirty="0"/>
              <a:t>. Informe Derechos Humanos de los Migrantes </a:t>
            </a:r>
            <a:r>
              <a:rPr lang="es-MX" sz="1900" dirty="0" smtClean="0"/>
              <a:t>y otras Personas</a:t>
            </a:r>
          </a:p>
          <a:p>
            <a:pPr marL="0" indent="0" algn="r">
              <a:buNone/>
            </a:pPr>
            <a:r>
              <a:rPr lang="es-MX" sz="1900" dirty="0" smtClean="0"/>
              <a:t>en </a:t>
            </a:r>
            <a:r>
              <a:rPr lang="es-MX" sz="1900" dirty="0"/>
              <a:t>el Contexto de la Movilidad Humana en México, 2013</a:t>
            </a:r>
            <a:r>
              <a:rPr lang="es-MX" sz="1900" dirty="0" smtClean="0"/>
              <a:t>.</a:t>
            </a:r>
            <a:endParaRPr lang="es-MX" sz="1900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BDF0A-5969-437B-A69D-675D403D4B8C}" type="slidenum">
              <a:rPr lang="es-MX" smtClean="0"/>
              <a:t>27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7557174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Mecanismos de defensa y protección</a:t>
            </a:r>
            <a:endParaRPr lang="es-MX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BDF0A-5969-437B-A69D-675D403D4B8C}" type="slidenum">
              <a:rPr lang="es-MX" smtClean="0"/>
              <a:t>28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6397464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Mecanismos de defensa</a:t>
            </a:r>
            <a:endParaRPr lang="es-MX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BDF0A-5969-437B-A69D-675D403D4B8C}" type="slidenum">
              <a:rPr lang="es-MX" smtClean="0"/>
              <a:t>29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541066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 smtClean="0"/>
              <a:t/>
            </a:r>
            <a:br>
              <a:rPr lang="es-MX" dirty="0" smtClean="0"/>
            </a:b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589212" y="787782"/>
            <a:ext cx="8915400" cy="512344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es-MX" sz="2400" dirty="0" smtClean="0"/>
          </a:p>
          <a:p>
            <a:pPr marL="400050" lvl="1" indent="0" algn="ctr">
              <a:buNone/>
            </a:pPr>
            <a:r>
              <a:rPr lang="es-MX" sz="2400" dirty="0"/>
              <a:t>Todas las autoridades, en el ámbito de sus competencias, </a:t>
            </a:r>
            <a:endParaRPr lang="es-MX" sz="2400" dirty="0" smtClean="0"/>
          </a:p>
          <a:p>
            <a:pPr marL="400050" lvl="1" indent="0" algn="ctr">
              <a:buNone/>
            </a:pPr>
            <a:r>
              <a:rPr lang="es-MX" sz="2400" dirty="0" smtClean="0"/>
              <a:t>tienen </a:t>
            </a:r>
            <a:r>
              <a:rPr lang="es-MX" sz="2400" dirty="0"/>
              <a:t>la obligación de </a:t>
            </a:r>
            <a:endParaRPr lang="es-MX" sz="2400" dirty="0" smtClean="0"/>
          </a:p>
          <a:p>
            <a:pPr marL="400050" lvl="1" indent="0" algn="ctr">
              <a:buNone/>
            </a:pPr>
            <a:r>
              <a:rPr lang="es-MX" sz="2400" b="1" dirty="0" smtClean="0"/>
              <a:t>promover</a:t>
            </a:r>
            <a:r>
              <a:rPr lang="es-MX" sz="2400" b="1" dirty="0"/>
              <a:t>, respetar, proteger y garantizar </a:t>
            </a:r>
            <a:r>
              <a:rPr lang="es-MX" sz="2400" dirty="0" smtClean="0"/>
              <a:t>los DDHH</a:t>
            </a:r>
          </a:p>
          <a:p>
            <a:pPr marL="400050" lvl="1" indent="0" algn="ctr">
              <a:buNone/>
            </a:pPr>
            <a:r>
              <a:rPr lang="es-MX" sz="2400" dirty="0" smtClean="0"/>
              <a:t>de </a:t>
            </a:r>
            <a:r>
              <a:rPr lang="es-MX" sz="2400" dirty="0"/>
              <a:t>conformidad con los principios de universalidad, </a:t>
            </a:r>
            <a:endParaRPr lang="es-MX" sz="2400" dirty="0" smtClean="0"/>
          </a:p>
          <a:p>
            <a:pPr marL="400050" lvl="1" indent="0" algn="ctr">
              <a:buNone/>
            </a:pPr>
            <a:r>
              <a:rPr lang="es-MX" sz="2400" dirty="0" smtClean="0"/>
              <a:t>interdependencia</a:t>
            </a:r>
            <a:r>
              <a:rPr lang="es-MX" sz="2400" dirty="0"/>
              <a:t>, indivisibilidad y progresividad. </a:t>
            </a:r>
            <a:endParaRPr lang="es-MX" sz="2400" dirty="0" smtClean="0"/>
          </a:p>
          <a:p>
            <a:pPr marL="400050" lvl="1" indent="0" algn="ctr">
              <a:buNone/>
            </a:pPr>
            <a:endParaRPr lang="es-MX" sz="2400" dirty="0" smtClean="0"/>
          </a:p>
          <a:p>
            <a:pPr marL="400050" lvl="1" indent="0" algn="ctr">
              <a:buNone/>
            </a:pPr>
            <a:r>
              <a:rPr lang="es-MX" sz="2400" dirty="0" smtClean="0"/>
              <a:t>En </a:t>
            </a:r>
            <a:r>
              <a:rPr lang="es-MX" sz="2400" dirty="0"/>
              <a:t>consecuencia, el Estado deberá </a:t>
            </a:r>
            <a:endParaRPr lang="es-MX" sz="2400" dirty="0" smtClean="0"/>
          </a:p>
          <a:p>
            <a:pPr marL="400050" lvl="1" indent="0" algn="ctr">
              <a:buNone/>
            </a:pPr>
            <a:r>
              <a:rPr lang="es-MX" sz="2400" b="1" dirty="0" smtClean="0"/>
              <a:t>prevenir</a:t>
            </a:r>
            <a:r>
              <a:rPr lang="es-MX" sz="2400" b="1" dirty="0"/>
              <a:t>, investigar, sancionar y reparar </a:t>
            </a:r>
            <a:endParaRPr lang="es-MX" sz="2400" b="1" dirty="0" smtClean="0"/>
          </a:p>
          <a:p>
            <a:pPr marL="400050" lvl="1" indent="0" algn="ctr">
              <a:buNone/>
            </a:pPr>
            <a:r>
              <a:rPr lang="es-MX" sz="2400" dirty="0" smtClean="0"/>
              <a:t>las </a:t>
            </a:r>
            <a:r>
              <a:rPr lang="es-MX" sz="2400" dirty="0"/>
              <a:t>violaciones a los derechos humanos, </a:t>
            </a:r>
            <a:endParaRPr lang="es-MX" sz="2400" dirty="0" smtClean="0"/>
          </a:p>
          <a:p>
            <a:pPr marL="400050" lvl="1" indent="0" algn="ctr">
              <a:buNone/>
            </a:pPr>
            <a:r>
              <a:rPr lang="es-MX" sz="2400" dirty="0" smtClean="0"/>
              <a:t>en </a:t>
            </a:r>
            <a:r>
              <a:rPr lang="es-MX" sz="2400" dirty="0"/>
              <a:t>los términos que establezca la ley</a:t>
            </a:r>
            <a:r>
              <a:rPr lang="es-MX" sz="2400" dirty="0" smtClean="0"/>
              <a:t>.</a:t>
            </a:r>
          </a:p>
          <a:p>
            <a:pPr marL="400050" lvl="1" indent="0">
              <a:buNone/>
            </a:pPr>
            <a:endParaRPr lang="es-MX" dirty="0" smtClean="0"/>
          </a:p>
          <a:p>
            <a:pPr marL="0" indent="0" algn="r">
              <a:buNone/>
            </a:pPr>
            <a:r>
              <a:rPr lang="es-MX" b="1" dirty="0" smtClean="0"/>
              <a:t>Constitución Política de los Estados Unidos Mexicanos (Art. 1).</a:t>
            </a:r>
            <a:endParaRPr lang="es-MX" b="1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BDF0A-5969-437B-A69D-675D403D4B8C}" type="slidenum">
              <a:rPr lang="es-MX" smtClean="0"/>
              <a:t>3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2969499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30557"/>
          </a:xfrm>
        </p:spPr>
        <p:txBody>
          <a:bodyPr>
            <a:normAutofit/>
          </a:bodyPr>
          <a:lstStyle/>
          <a:p>
            <a:pPr algn="ctr"/>
            <a:r>
              <a:rPr lang="es-MX" dirty="0" smtClean="0"/>
              <a:t>Discriminación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589212" y="1625600"/>
            <a:ext cx="8915400" cy="487073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s-MX" sz="2400" dirty="0" smtClean="0"/>
              <a:t>distinción</a:t>
            </a:r>
            <a:r>
              <a:rPr lang="es-MX" sz="2400" dirty="0"/>
              <a:t>, exclusión, restricción o preferencia </a:t>
            </a:r>
            <a:endParaRPr lang="es-MX" sz="2400" dirty="0" smtClean="0"/>
          </a:p>
          <a:p>
            <a:pPr>
              <a:lnSpc>
                <a:spcPct val="150000"/>
              </a:lnSpc>
            </a:pPr>
            <a:r>
              <a:rPr lang="es-MX" sz="2400" dirty="0" smtClean="0"/>
              <a:t>tenga </a:t>
            </a:r>
            <a:r>
              <a:rPr lang="es-MX" sz="2400" dirty="0"/>
              <a:t>por objeto o resultado obstaculizar, restringir, impedir, menoscabar o anular el reconocimiento, goce o ejercicio de los </a:t>
            </a:r>
            <a:r>
              <a:rPr lang="es-MX" sz="2400" b="1" dirty="0"/>
              <a:t>derechos</a:t>
            </a:r>
            <a:r>
              <a:rPr lang="es-MX" sz="2400" dirty="0"/>
              <a:t> </a:t>
            </a:r>
            <a:r>
              <a:rPr lang="es-MX" sz="2400" dirty="0" smtClean="0"/>
              <a:t>y libertades</a:t>
            </a:r>
          </a:p>
          <a:p>
            <a:pPr>
              <a:lnSpc>
                <a:spcPct val="150000"/>
              </a:lnSpc>
            </a:pPr>
            <a:r>
              <a:rPr lang="es-MX" sz="2400" dirty="0" smtClean="0"/>
              <a:t>Por: origen </a:t>
            </a:r>
            <a:r>
              <a:rPr lang="es-MX" sz="2400" dirty="0"/>
              <a:t>étnico o nacional, </a:t>
            </a:r>
            <a:r>
              <a:rPr lang="es-MX" sz="2400" dirty="0" smtClean="0"/>
              <a:t>color </a:t>
            </a:r>
            <a:r>
              <a:rPr lang="es-MX" sz="2400" dirty="0"/>
              <a:t>de piel, </a:t>
            </a:r>
            <a:r>
              <a:rPr lang="es-MX" sz="2400" dirty="0" smtClean="0"/>
              <a:t>cultura</a:t>
            </a:r>
            <a:r>
              <a:rPr lang="es-MX" sz="2400" dirty="0"/>
              <a:t>, </a:t>
            </a:r>
            <a:r>
              <a:rPr lang="es-MX" sz="2400" dirty="0" smtClean="0"/>
              <a:t>sexo</a:t>
            </a:r>
            <a:r>
              <a:rPr lang="es-MX" sz="2400" dirty="0"/>
              <a:t>, </a:t>
            </a:r>
            <a:r>
              <a:rPr lang="es-MX" sz="2400" dirty="0" smtClean="0"/>
              <a:t>género</a:t>
            </a:r>
            <a:r>
              <a:rPr lang="es-MX" sz="2400" dirty="0"/>
              <a:t>, </a:t>
            </a:r>
            <a:r>
              <a:rPr lang="es-MX" sz="2400" dirty="0" smtClean="0"/>
              <a:t>edad</a:t>
            </a:r>
            <a:r>
              <a:rPr lang="es-MX" sz="2400" dirty="0"/>
              <a:t>, </a:t>
            </a:r>
            <a:r>
              <a:rPr lang="es-MX" sz="2400" dirty="0" smtClean="0"/>
              <a:t>discapacidades</a:t>
            </a:r>
            <a:r>
              <a:rPr lang="es-MX" sz="2400" dirty="0"/>
              <a:t>, </a:t>
            </a:r>
            <a:r>
              <a:rPr lang="es-MX" sz="2400" dirty="0" smtClean="0"/>
              <a:t>condición </a:t>
            </a:r>
            <a:r>
              <a:rPr lang="es-MX" sz="2400" dirty="0"/>
              <a:t>social, económica, de salud o jurídica, </a:t>
            </a:r>
            <a:r>
              <a:rPr lang="es-MX" sz="2400" dirty="0" smtClean="0"/>
              <a:t>religión, </a:t>
            </a:r>
            <a:r>
              <a:rPr lang="es-MX" sz="2400" dirty="0"/>
              <a:t>apariencia física, </a:t>
            </a:r>
            <a:r>
              <a:rPr lang="es-MX" sz="2400" dirty="0" smtClean="0"/>
              <a:t>…</a:t>
            </a:r>
            <a:endParaRPr lang="es-MX" sz="2400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BDF0A-5969-437B-A69D-675D403D4B8C}" type="slidenum">
              <a:rPr lang="es-MX" smtClean="0"/>
              <a:t>30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5421440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Marcador de contenid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5960752"/>
              </p:ext>
            </p:extLst>
          </p:nvPr>
        </p:nvGraphicFramePr>
        <p:xfrm>
          <a:off x="2133600" y="397933"/>
          <a:ext cx="9371014" cy="61906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20800"/>
                <a:gridCol w="805021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Institución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Mecanismo de defensa</a:t>
                      </a:r>
                      <a:endParaRPr lang="es-MX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CNDH</a:t>
                      </a:r>
                      <a:endParaRPr lang="es-MX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Quejas por violaciones a los derechos humanos</a:t>
                      </a:r>
                      <a:endParaRPr lang="es-MX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CONAMED</a:t>
                      </a:r>
                      <a:endParaRPr lang="es-MX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Quejas por negativa o prestación irregular en el servicio médico.</a:t>
                      </a:r>
                      <a:endParaRPr lang="es-MX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CONAPRED</a:t>
                      </a:r>
                      <a:endParaRPr lang="es-MX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Quejas y reclamaciones por discriminación</a:t>
                      </a:r>
                      <a:endParaRPr lang="es-MX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CONDUSEF</a:t>
                      </a:r>
                      <a:endParaRPr lang="es-MX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Reclamaciones por deficiencias de operaciones o servicios financieros</a:t>
                      </a:r>
                      <a:endParaRPr lang="es-MX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DGAR</a:t>
                      </a:r>
                      <a:endParaRPr lang="es-MX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Queja de una asociación religiosa </a:t>
                      </a:r>
                      <a:r>
                        <a:rPr lang="es-MX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que se considere afectada en sus intereses jurídicos, por otra asociación religiosa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IFDP</a:t>
                      </a:r>
                      <a:endParaRPr lang="es-MX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Solicitudes para defensa legal de las y los inculpados</a:t>
                      </a:r>
                      <a:endParaRPr lang="es-MX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IFAI</a:t>
                      </a:r>
                      <a:endParaRPr lang="es-MX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Recurso de revisión por negativa de información o inexistencia de documentos solicitados</a:t>
                      </a:r>
                      <a:endParaRPr lang="es-MX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JCA</a:t>
                      </a:r>
                      <a:endParaRPr lang="es-MX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Demandas de trabajadores por violaciones a las normas laborales</a:t>
                      </a:r>
                      <a:endParaRPr lang="es-MX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J.A.</a:t>
                      </a: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Juicio de Amparo por normas generales, actos u omisiones de autoridad que violen los derechos humanos, o q invadan competencias federales o estatales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</a:t>
                      </a: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Peticiones por violaciones a </a:t>
                      </a:r>
                      <a:r>
                        <a:rPr lang="es-MX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 legislación agraria que afecte derechos </a:t>
                      </a:r>
                      <a:r>
                        <a:rPr lang="es-ES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 </a:t>
                      </a:r>
                      <a:r>
                        <a:rPr lang="es-MX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sujetos agrarios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PGR</a:t>
                      </a: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Denuncia o querella para la investigación de un delito</a:t>
                      </a: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PRODECON</a:t>
                      </a: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Quejas o reclamaciones de contribuyentes (para denunciar presuntas ilegalidades contra sus derechos tributarios )</a:t>
                      </a: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PROFECO</a:t>
                      </a: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Queja por negativa o condicionamiento de un servicio en contra de las y los consumidores</a:t>
                      </a: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PROFEPA</a:t>
                      </a: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Denuncia respecto de daños al medio ambiente</a:t>
                      </a: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SCJN</a:t>
                      </a: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400" b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Acciones de Inconstitucionalidad y</a:t>
                      </a:r>
                      <a:r>
                        <a:rPr lang="es-MX" sz="1400" b="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Controversias constitucionales</a:t>
                      </a: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BDF0A-5969-437B-A69D-675D403D4B8C}" type="slidenum">
              <a:rPr lang="es-MX" smtClean="0"/>
              <a:t>31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6484956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589212" y="787782"/>
            <a:ext cx="8915400" cy="5123440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s-MX" sz="2400" dirty="0" smtClean="0"/>
              <a:t>Accesibilidad</a:t>
            </a:r>
          </a:p>
          <a:p>
            <a:pPr>
              <a:lnSpc>
                <a:spcPct val="200000"/>
              </a:lnSpc>
            </a:pPr>
            <a:r>
              <a:rPr lang="es-MX" sz="2400" dirty="0" smtClean="0"/>
              <a:t>Atención ciudadana</a:t>
            </a:r>
          </a:p>
          <a:p>
            <a:pPr>
              <a:lnSpc>
                <a:spcPct val="200000"/>
              </a:lnSpc>
            </a:pPr>
            <a:r>
              <a:rPr lang="es-MX" sz="2400" dirty="0" smtClean="0"/>
              <a:t>Medidas urgentes</a:t>
            </a:r>
          </a:p>
          <a:p>
            <a:pPr>
              <a:lnSpc>
                <a:spcPct val="200000"/>
              </a:lnSpc>
            </a:pPr>
            <a:r>
              <a:rPr lang="es-MX" sz="2400" dirty="0" smtClean="0"/>
              <a:t>Métodos alternativos de resolución de conflictos</a:t>
            </a:r>
          </a:p>
          <a:p>
            <a:pPr>
              <a:lnSpc>
                <a:spcPct val="200000"/>
              </a:lnSpc>
            </a:pPr>
            <a:r>
              <a:rPr lang="es-MX" sz="2400" dirty="0" smtClean="0"/>
              <a:t>Investigaciones</a:t>
            </a:r>
          </a:p>
          <a:p>
            <a:pPr>
              <a:lnSpc>
                <a:spcPct val="200000"/>
              </a:lnSpc>
            </a:pPr>
            <a:r>
              <a:rPr lang="es-MX" sz="2400" dirty="0" smtClean="0"/>
              <a:t>Resoluciones</a:t>
            </a:r>
          </a:p>
          <a:p>
            <a:pPr>
              <a:lnSpc>
                <a:spcPct val="200000"/>
              </a:lnSpc>
            </a:pPr>
            <a:endParaRPr lang="es-MX" sz="2400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BDF0A-5969-437B-A69D-675D403D4B8C}" type="slidenum">
              <a:rPr lang="es-MX" smtClean="0"/>
              <a:t>32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0327224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589212" y="787782"/>
            <a:ext cx="8915400" cy="512344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es-MX" sz="2400" b="1" dirty="0" smtClean="0"/>
              <a:t>ACCESIBILIDAD</a:t>
            </a:r>
          </a:p>
          <a:p>
            <a:pPr>
              <a:lnSpc>
                <a:spcPct val="150000"/>
              </a:lnSpc>
            </a:pPr>
            <a:r>
              <a:rPr lang="es-MX" sz="2400" dirty="0" smtClean="0"/>
              <a:t>Publicitar mecanismos.</a:t>
            </a:r>
            <a:endParaRPr lang="es-MX" sz="2400" dirty="0"/>
          </a:p>
          <a:p>
            <a:pPr>
              <a:lnSpc>
                <a:spcPct val="150000"/>
              </a:lnSpc>
            </a:pPr>
            <a:r>
              <a:rPr lang="es-ES" sz="2400" dirty="0" smtClean="0"/>
              <a:t>Información completa y accesible.</a:t>
            </a:r>
          </a:p>
          <a:p>
            <a:pPr>
              <a:lnSpc>
                <a:spcPct val="150000"/>
              </a:lnSpc>
            </a:pPr>
            <a:r>
              <a:rPr lang="es-ES" sz="2400" dirty="0"/>
              <a:t>Formato de denuncia en línea</a:t>
            </a:r>
          </a:p>
          <a:p>
            <a:pPr lvl="0">
              <a:lnSpc>
                <a:spcPct val="150000"/>
              </a:lnSpc>
            </a:pPr>
            <a:r>
              <a:rPr lang="es-ES" sz="2400" dirty="0" smtClean="0"/>
              <a:t>Línea </a:t>
            </a:r>
            <a:r>
              <a:rPr lang="es-ES" sz="2400" dirty="0"/>
              <a:t>telefónica gratuita los 365 días </a:t>
            </a:r>
            <a:r>
              <a:rPr lang="es-ES" sz="2400" dirty="0" smtClean="0"/>
              <a:t>x 24 </a:t>
            </a:r>
            <a:r>
              <a:rPr lang="es-ES" sz="2400" dirty="0" err="1" smtClean="0"/>
              <a:t>hrs</a:t>
            </a:r>
            <a:r>
              <a:rPr lang="es-ES" sz="2400" dirty="0" smtClean="0"/>
              <a:t>.</a:t>
            </a:r>
            <a:endParaRPr lang="es-MX" sz="2400" dirty="0"/>
          </a:p>
          <a:p>
            <a:pPr>
              <a:lnSpc>
                <a:spcPct val="150000"/>
              </a:lnSpc>
            </a:pPr>
            <a:r>
              <a:rPr lang="es-ES" sz="2400" dirty="0" smtClean="0"/>
              <a:t>Centros </a:t>
            </a:r>
            <a:r>
              <a:rPr lang="es-ES" sz="2400" dirty="0"/>
              <a:t>móviles de </a:t>
            </a:r>
            <a:r>
              <a:rPr lang="es-ES" sz="2400" dirty="0" smtClean="0"/>
              <a:t>atención o en línea.</a:t>
            </a:r>
            <a:endParaRPr lang="es-MX" sz="2400" dirty="0"/>
          </a:p>
          <a:p>
            <a:pPr>
              <a:lnSpc>
                <a:spcPct val="150000"/>
              </a:lnSpc>
            </a:pPr>
            <a:r>
              <a:rPr lang="es-ES" sz="2400" dirty="0" smtClean="0"/>
              <a:t>Ratificación </a:t>
            </a:r>
            <a:r>
              <a:rPr lang="es-MX" sz="2400" dirty="0" smtClean="0"/>
              <a:t>vía </a:t>
            </a:r>
            <a:r>
              <a:rPr lang="es-MX" sz="2400" dirty="0"/>
              <a:t>telefónica o medios </a:t>
            </a:r>
            <a:r>
              <a:rPr lang="es-MX" sz="2400" dirty="0" smtClean="0"/>
              <a:t>electrónicos</a:t>
            </a:r>
            <a:r>
              <a:rPr lang="es-ES" sz="2400" dirty="0" smtClean="0"/>
              <a:t>.</a:t>
            </a:r>
            <a:endParaRPr lang="es-MX" sz="2400" dirty="0"/>
          </a:p>
          <a:p>
            <a:pPr marL="0" indent="0">
              <a:lnSpc>
                <a:spcPct val="150000"/>
              </a:lnSpc>
              <a:buNone/>
            </a:pPr>
            <a:endParaRPr lang="es-MX" sz="2400" dirty="0" smtClean="0"/>
          </a:p>
          <a:p>
            <a:pPr>
              <a:lnSpc>
                <a:spcPct val="150000"/>
              </a:lnSpc>
            </a:pPr>
            <a:endParaRPr lang="es-MX" sz="2400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BDF0A-5969-437B-A69D-675D403D4B8C}" type="slidenum">
              <a:rPr lang="es-MX" smtClean="0"/>
              <a:t>33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9832206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589212" y="787782"/>
            <a:ext cx="8915400" cy="5511418"/>
          </a:xfrm>
        </p:spPr>
        <p:txBody>
          <a:bodyPr>
            <a:normAutofit lnSpcReduction="10000"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es-MX" sz="2400" b="1" dirty="0" smtClean="0"/>
              <a:t>ATENCIÓN </a:t>
            </a:r>
            <a:r>
              <a:rPr lang="es-MX" sz="2400" b="1" dirty="0"/>
              <a:t>CIUDADANA</a:t>
            </a:r>
          </a:p>
          <a:p>
            <a:pPr marL="0" lvl="0" indent="0" defTabSz="914400">
              <a:lnSpc>
                <a:spcPct val="150000"/>
              </a:lnSpc>
              <a:spcBef>
                <a:spcPts val="0"/>
              </a:spcBef>
              <a:buClrTx/>
              <a:buNone/>
              <a:defRPr/>
            </a:pPr>
            <a:endParaRPr lang="es-ES" sz="2400" dirty="0" smtClean="0"/>
          </a:p>
          <a:p>
            <a:pPr defTabSz="914400">
              <a:lnSpc>
                <a:spcPct val="150000"/>
              </a:lnSpc>
              <a:spcBef>
                <a:spcPts val="0"/>
              </a:spcBef>
              <a:buClrTx/>
              <a:defRPr/>
            </a:pPr>
            <a:r>
              <a:rPr lang="es-ES" sz="2400" dirty="0" smtClean="0"/>
              <a:t>Modelo de atención ciudadana: </a:t>
            </a:r>
          </a:p>
          <a:p>
            <a:pPr lvl="1" defTabSz="914400">
              <a:lnSpc>
                <a:spcPct val="150000"/>
              </a:lnSpc>
              <a:spcBef>
                <a:spcPts val="0"/>
              </a:spcBef>
              <a:buClrTx/>
              <a:buFont typeface="Wingdings" panose="05000000000000000000" pitchFamily="2" charset="2"/>
              <a:buChar char="v"/>
              <a:defRPr/>
            </a:pPr>
            <a:r>
              <a:rPr lang="es-ES" sz="2400" dirty="0" smtClean="0"/>
              <a:t>Principios de atención</a:t>
            </a:r>
          </a:p>
          <a:p>
            <a:pPr lvl="1" defTabSz="914400">
              <a:lnSpc>
                <a:spcPct val="150000"/>
              </a:lnSpc>
              <a:spcBef>
                <a:spcPts val="0"/>
              </a:spcBef>
              <a:buClrTx/>
              <a:buFont typeface="Wingdings" panose="05000000000000000000" pitchFamily="2" charset="2"/>
              <a:buChar char="v"/>
              <a:defRPr/>
            </a:pPr>
            <a:r>
              <a:rPr lang="es-ES" sz="2400" dirty="0"/>
              <a:t>O</a:t>
            </a:r>
            <a:r>
              <a:rPr lang="es-ES" sz="2400" dirty="0" smtClean="0"/>
              <a:t>bjetivos</a:t>
            </a:r>
          </a:p>
          <a:p>
            <a:pPr lvl="1" defTabSz="914400">
              <a:lnSpc>
                <a:spcPct val="150000"/>
              </a:lnSpc>
              <a:spcBef>
                <a:spcPts val="0"/>
              </a:spcBef>
              <a:buClrTx/>
              <a:buFont typeface="Wingdings" panose="05000000000000000000" pitchFamily="2" charset="2"/>
              <a:buChar char="v"/>
              <a:defRPr/>
            </a:pPr>
            <a:r>
              <a:rPr lang="es-ES" sz="2400" dirty="0"/>
              <a:t>P</a:t>
            </a:r>
            <a:r>
              <a:rPr lang="es-ES" sz="2400" dirty="0" smtClean="0"/>
              <a:t>rocedimientos</a:t>
            </a:r>
          </a:p>
          <a:p>
            <a:pPr defTabSz="914400">
              <a:lnSpc>
                <a:spcPct val="150000"/>
              </a:lnSpc>
              <a:spcBef>
                <a:spcPts val="0"/>
              </a:spcBef>
              <a:buClrTx/>
              <a:defRPr/>
            </a:pPr>
            <a:endParaRPr lang="es-ES" sz="2400" dirty="0" smtClean="0"/>
          </a:p>
          <a:p>
            <a:pPr defTabSz="914400">
              <a:lnSpc>
                <a:spcPct val="150000"/>
              </a:lnSpc>
              <a:spcBef>
                <a:spcPts val="0"/>
              </a:spcBef>
              <a:buClrTx/>
              <a:defRPr/>
            </a:pPr>
            <a:r>
              <a:rPr lang="es-ES" sz="2400" dirty="0" smtClean="0"/>
              <a:t>Formación de las y los servidores públicos </a:t>
            </a:r>
          </a:p>
          <a:p>
            <a:pPr defTabSz="914400">
              <a:lnSpc>
                <a:spcPct val="150000"/>
              </a:lnSpc>
              <a:spcBef>
                <a:spcPts val="0"/>
              </a:spcBef>
              <a:buClrTx/>
              <a:defRPr/>
            </a:pPr>
            <a:endParaRPr lang="es-ES" sz="2400" dirty="0"/>
          </a:p>
          <a:p>
            <a:pPr defTabSz="914400">
              <a:lnSpc>
                <a:spcPct val="150000"/>
              </a:lnSpc>
              <a:spcBef>
                <a:spcPts val="0"/>
              </a:spcBef>
              <a:buClrTx/>
              <a:defRPr/>
            </a:pPr>
            <a:r>
              <a:rPr lang="es-ES" sz="2400" dirty="0" smtClean="0"/>
              <a:t>Evaluación del servicio </a:t>
            </a:r>
          </a:p>
          <a:p>
            <a:pPr defTabSz="914400">
              <a:lnSpc>
                <a:spcPct val="150000"/>
              </a:lnSpc>
              <a:spcBef>
                <a:spcPts val="0"/>
              </a:spcBef>
              <a:buClrTx/>
              <a:defRPr/>
            </a:pPr>
            <a:endParaRPr lang="es-ES" sz="2400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BDF0A-5969-437B-A69D-675D403D4B8C}" type="slidenum">
              <a:rPr lang="es-MX" smtClean="0"/>
              <a:t>34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8977262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BDF0A-5969-437B-A69D-675D403D4B8C}" type="slidenum">
              <a:rPr lang="es-MX" smtClean="0"/>
              <a:t>35</a:t>
            </a:fld>
            <a:endParaRPr lang="es-MX"/>
          </a:p>
        </p:txBody>
      </p:sp>
      <p:sp>
        <p:nvSpPr>
          <p:cNvPr id="5" name="Marcador de contenido 4"/>
          <p:cNvSpPr>
            <a:spLocks noGrp="1"/>
          </p:cNvSpPr>
          <p:nvPr>
            <p:ph idx="1"/>
          </p:nvPr>
        </p:nvSpPr>
        <p:spPr>
          <a:xfrm>
            <a:off x="2589212" y="787783"/>
            <a:ext cx="8915400" cy="5417074"/>
          </a:xfrm>
        </p:spPr>
        <p:txBody>
          <a:bodyPr>
            <a:normAutofit/>
          </a:bodyPr>
          <a:lstStyle/>
          <a:p>
            <a:pPr marL="0" lvl="0" indent="0" algn="ctr">
              <a:buNone/>
            </a:pPr>
            <a:r>
              <a:rPr lang="es-MX" sz="2200" b="1" dirty="0" smtClean="0"/>
              <a:t>MEDIDAS DE AYUDA INMEDIATA Y PROTECCIÓN</a:t>
            </a:r>
          </a:p>
          <a:p>
            <a:pPr lvl="0"/>
            <a:endParaRPr lang="es-MX" sz="1000" dirty="0" smtClean="0"/>
          </a:p>
          <a:p>
            <a:pPr lvl="0"/>
            <a:r>
              <a:rPr lang="es-MX" sz="2400" dirty="0" smtClean="0"/>
              <a:t>Gestión de medidas de ayuda inmediata: médica</a:t>
            </a:r>
            <a:r>
              <a:rPr lang="es-MX" sz="2400" dirty="0"/>
              <a:t>, odontológica, </a:t>
            </a:r>
            <a:r>
              <a:rPr lang="es-MX" sz="2400" dirty="0" smtClean="0"/>
              <a:t>quirúrgica, hospitalaria, alojamiento, alimentación</a:t>
            </a:r>
            <a:r>
              <a:rPr lang="es-MX" sz="2400" dirty="0"/>
              <a:t>,</a:t>
            </a:r>
            <a:r>
              <a:rPr lang="es-MX" sz="2400" dirty="0" smtClean="0"/>
              <a:t> transporte</a:t>
            </a:r>
            <a:r>
              <a:rPr lang="es-MX" sz="2200" dirty="0" smtClean="0"/>
              <a:t>.</a:t>
            </a:r>
          </a:p>
          <a:p>
            <a:pPr lvl="0"/>
            <a:endParaRPr lang="es-MX" sz="1000" dirty="0"/>
          </a:p>
          <a:p>
            <a:r>
              <a:rPr lang="es-MX" sz="2400" dirty="0" smtClean="0"/>
              <a:t>Gestión de </a:t>
            </a:r>
            <a:r>
              <a:rPr lang="es-MX" sz="2400" dirty="0"/>
              <a:t>medidas de </a:t>
            </a:r>
            <a:r>
              <a:rPr lang="es-MX" sz="2400" dirty="0" smtClean="0"/>
              <a:t>protección que se requiera en caso de que la personas enfrente un riesgo a su persona o sus bienes</a:t>
            </a:r>
          </a:p>
          <a:p>
            <a:endParaRPr lang="es-MX" sz="1000" dirty="0" smtClean="0"/>
          </a:p>
          <a:p>
            <a:r>
              <a:rPr lang="es-MX" sz="2400" dirty="0"/>
              <a:t>Activar mecanismos de alerta: Alerta </a:t>
            </a:r>
            <a:r>
              <a:rPr lang="es-MX" sz="2400" dirty="0" err="1"/>
              <a:t>Amber</a:t>
            </a:r>
            <a:r>
              <a:rPr lang="es-MX" sz="2400" dirty="0"/>
              <a:t>, Protocolo Alba, Búsqueda urgente de personas </a:t>
            </a:r>
            <a:r>
              <a:rPr lang="es-MX" sz="2400" dirty="0" smtClean="0"/>
              <a:t>desaparecidas</a:t>
            </a:r>
          </a:p>
          <a:p>
            <a:endParaRPr lang="es-MX" sz="1000" dirty="0"/>
          </a:p>
          <a:p>
            <a:pPr lvl="0"/>
            <a:r>
              <a:rPr lang="es-MX" sz="2400" dirty="0" smtClean="0"/>
              <a:t>Seguimiento a la atención brindada</a:t>
            </a:r>
          </a:p>
        </p:txBody>
      </p:sp>
    </p:spTree>
    <p:extLst>
      <p:ext uri="{BB962C8B-B14F-4D97-AF65-F5344CB8AC3E}">
        <p14:creationId xmlns:p14="http://schemas.microsoft.com/office/powerpoint/2010/main" val="239952227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BDF0A-5969-437B-A69D-675D403D4B8C}" type="slidenum">
              <a:rPr lang="es-MX" smtClean="0"/>
              <a:t>36</a:t>
            </a:fld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589212" y="787783"/>
            <a:ext cx="8915400" cy="5123440"/>
          </a:xfrm>
        </p:spPr>
        <p:txBody>
          <a:bodyPr>
            <a:normAutofit/>
          </a:bodyPr>
          <a:lstStyle/>
          <a:p>
            <a:pPr marL="0" lvl="0" indent="0" algn="ctr">
              <a:lnSpc>
                <a:spcPct val="150000"/>
              </a:lnSpc>
              <a:buNone/>
            </a:pPr>
            <a:r>
              <a:rPr lang="es-ES" sz="2400" b="1" dirty="0" smtClean="0"/>
              <a:t>CONCILIACIÓN</a:t>
            </a:r>
          </a:p>
          <a:p>
            <a:pPr>
              <a:lnSpc>
                <a:spcPct val="150000"/>
              </a:lnSpc>
            </a:pPr>
            <a:r>
              <a:rPr lang="es-ES" sz="2400" dirty="0" smtClean="0"/>
              <a:t>Explicación clara y detallada sobre el procedimiento de conciliación</a:t>
            </a:r>
          </a:p>
          <a:p>
            <a:pPr>
              <a:lnSpc>
                <a:spcPct val="150000"/>
              </a:lnSpc>
            </a:pPr>
            <a:r>
              <a:rPr lang="es-ES" sz="2400" dirty="0" smtClean="0"/>
              <a:t>Tener la certeza de que las partes quieren conciliar</a:t>
            </a:r>
          </a:p>
          <a:p>
            <a:pPr>
              <a:lnSpc>
                <a:spcPct val="150000"/>
              </a:lnSpc>
            </a:pPr>
            <a:r>
              <a:rPr lang="es-ES" sz="2400" dirty="0" smtClean="0"/>
              <a:t>Procedimiento que se descarte para hechos graves</a:t>
            </a:r>
            <a:endParaRPr lang="es-MX" sz="2400" dirty="0"/>
          </a:p>
          <a:p>
            <a:pPr lvl="0">
              <a:lnSpc>
                <a:spcPct val="150000"/>
              </a:lnSpc>
            </a:pPr>
            <a:r>
              <a:rPr lang="es-ES" sz="2400" dirty="0"/>
              <a:t>Habilitar </a:t>
            </a:r>
            <a:r>
              <a:rPr lang="es-ES" sz="2400" dirty="0" smtClean="0"/>
              <a:t>diferentes vías para la conciliación</a:t>
            </a:r>
            <a:endParaRPr lang="es-MX" sz="2400" dirty="0"/>
          </a:p>
          <a:p>
            <a:pPr>
              <a:lnSpc>
                <a:spcPct val="150000"/>
              </a:lnSpc>
            </a:pPr>
            <a:r>
              <a:rPr lang="es-ES" sz="2400" dirty="0" smtClean="0"/>
              <a:t>Convenio debe tener autoridad </a:t>
            </a:r>
            <a:r>
              <a:rPr lang="es-ES" sz="2400" dirty="0"/>
              <a:t>de cosa juzgada y </a:t>
            </a:r>
            <a:r>
              <a:rPr lang="es-ES" sz="2400" dirty="0" smtClean="0"/>
              <a:t>traer aparejada </a:t>
            </a:r>
            <a:r>
              <a:rPr lang="es-ES" sz="2400" dirty="0"/>
              <a:t>la </a:t>
            </a:r>
            <a:r>
              <a:rPr lang="es-ES" sz="2400" dirty="0" smtClean="0"/>
              <a:t>ejecución</a:t>
            </a:r>
            <a:endParaRPr lang="es-MX" sz="2400" dirty="0"/>
          </a:p>
          <a:p>
            <a:pPr>
              <a:lnSpc>
                <a:spcPct val="150000"/>
              </a:lnSpc>
            </a:pPr>
            <a:endParaRPr lang="es-MX" sz="2400" dirty="0"/>
          </a:p>
        </p:txBody>
      </p:sp>
    </p:spTree>
    <p:extLst>
      <p:ext uri="{BB962C8B-B14F-4D97-AF65-F5344CB8AC3E}">
        <p14:creationId xmlns:p14="http://schemas.microsoft.com/office/powerpoint/2010/main" val="267861488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BDF0A-5969-437B-A69D-675D403D4B8C}" type="slidenum">
              <a:rPr lang="es-MX" smtClean="0"/>
              <a:t>37</a:t>
            </a:fld>
            <a:endParaRPr lang="es-MX"/>
          </a:p>
        </p:txBody>
      </p:sp>
      <p:sp>
        <p:nvSpPr>
          <p:cNvPr id="5" name="Marcador de contenido 4"/>
          <p:cNvSpPr>
            <a:spLocks noGrp="1"/>
          </p:cNvSpPr>
          <p:nvPr>
            <p:ph idx="1"/>
          </p:nvPr>
        </p:nvSpPr>
        <p:spPr>
          <a:xfrm>
            <a:off x="2589212" y="787782"/>
            <a:ext cx="8915400" cy="5123440"/>
          </a:xfrm>
        </p:spPr>
        <p:txBody>
          <a:bodyPr>
            <a:normAutofit/>
          </a:bodyPr>
          <a:lstStyle/>
          <a:p>
            <a:pPr marL="0" lvl="0" indent="0" algn="ctr">
              <a:lnSpc>
                <a:spcPct val="150000"/>
              </a:lnSpc>
              <a:buNone/>
            </a:pPr>
            <a:r>
              <a:rPr lang="es-ES" sz="2400" b="1" dirty="0" smtClean="0"/>
              <a:t>ARBITRAJE</a:t>
            </a:r>
          </a:p>
          <a:p>
            <a:pPr marL="0" lvl="0" indent="0">
              <a:lnSpc>
                <a:spcPct val="150000"/>
              </a:lnSpc>
              <a:buNone/>
            </a:pPr>
            <a:endParaRPr lang="es-ES" sz="1600" dirty="0" smtClean="0"/>
          </a:p>
          <a:p>
            <a:pPr lvl="0">
              <a:lnSpc>
                <a:spcPct val="150000"/>
              </a:lnSpc>
            </a:pPr>
            <a:r>
              <a:rPr lang="es-ES" sz="2400" dirty="0" smtClean="0"/>
              <a:t>Detallar </a:t>
            </a:r>
            <a:r>
              <a:rPr lang="es-ES" sz="2400" dirty="0"/>
              <a:t>el procedimiento de </a:t>
            </a:r>
            <a:r>
              <a:rPr lang="es-ES" sz="2400" dirty="0" smtClean="0"/>
              <a:t>arbitraje.</a:t>
            </a:r>
            <a:endParaRPr lang="es-MX" sz="2400" dirty="0"/>
          </a:p>
          <a:p>
            <a:pPr lvl="0">
              <a:lnSpc>
                <a:spcPct val="150000"/>
              </a:lnSpc>
            </a:pPr>
            <a:r>
              <a:rPr lang="es-ES" sz="2400" dirty="0"/>
              <a:t>Asegurar </a:t>
            </a:r>
            <a:r>
              <a:rPr lang="es-ES" sz="2400" dirty="0" smtClean="0"/>
              <a:t>la </a:t>
            </a:r>
            <a:r>
              <a:rPr lang="es-ES" sz="2400" dirty="0"/>
              <a:t>equidad de las partes en el </a:t>
            </a:r>
            <a:r>
              <a:rPr lang="es-ES" sz="2400" dirty="0" smtClean="0"/>
              <a:t>proceso.</a:t>
            </a:r>
            <a:endParaRPr lang="es-MX" sz="2400" dirty="0"/>
          </a:p>
          <a:p>
            <a:pPr>
              <a:lnSpc>
                <a:spcPct val="150000"/>
              </a:lnSpc>
            </a:pPr>
            <a:r>
              <a:rPr lang="es-ES" sz="2400" dirty="0" smtClean="0"/>
              <a:t>Mantener </a:t>
            </a:r>
            <a:r>
              <a:rPr lang="es-ES" sz="2400" dirty="0"/>
              <a:t>el asunto abierto en tanto no se cumplimente.</a:t>
            </a:r>
            <a:endParaRPr lang="es-MX" sz="2400" dirty="0"/>
          </a:p>
          <a:p>
            <a:pPr>
              <a:lnSpc>
                <a:spcPct val="150000"/>
              </a:lnSpc>
            </a:pPr>
            <a:r>
              <a:rPr lang="es-ES" sz="2400" dirty="0"/>
              <a:t>Contemplar medidas de </a:t>
            </a:r>
            <a:r>
              <a:rPr lang="es-ES" sz="2400" dirty="0" smtClean="0"/>
              <a:t>sanción.</a:t>
            </a:r>
            <a:endParaRPr lang="es-MX" sz="2400" dirty="0"/>
          </a:p>
        </p:txBody>
      </p:sp>
    </p:spTree>
    <p:extLst>
      <p:ext uri="{BB962C8B-B14F-4D97-AF65-F5344CB8AC3E}">
        <p14:creationId xmlns:p14="http://schemas.microsoft.com/office/powerpoint/2010/main" val="61096653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589212" y="787782"/>
            <a:ext cx="8915400" cy="512344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200000"/>
              </a:lnSpc>
              <a:buNone/>
            </a:pPr>
            <a:r>
              <a:rPr lang="es-MX" sz="2400" b="1" dirty="0" smtClean="0"/>
              <a:t>INVESTIGACIONES DE OFICIO</a:t>
            </a:r>
          </a:p>
          <a:p>
            <a:pPr>
              <a:lnSpc>
                <a:spcPct val="200000"/>
              </a:lnSpc>
            </a:pPr>
            <a:r>
              <a:rPr lang="es-MX" sz="2400" dirty="0" smtClean="0"/>
              <a:t>Monitoreo permanente de medios de comunicación, redes sociales,…</a:t>
            </a:r>
          </a:p>
          <a:p>
            <a:pPr>
              <a:lnSpc>
                <a:spcPct val="200000"/>
              </a:lnSpc>
            </a:pPr>
            <a:r>
              <a:rPr lang="es-MX" sz="2400" dirty="0" smtClean="0"/>
              <a:t>Quejas anónimas</a:t>
            </a:r>
            <a:endParaRPr lang="es-MX" sz="2400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BDF0A-5969-437B-A69D-675D403D4B8C}" type="slidenum">
              <a:rPr lang="es-MX" smtClean="0"/>
              <a:t>38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5821089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589212" y="787782"/>
            <a:ext cx="8915400" cy="5123440"/>
          </a:xfrm>
        </p:spPr>
        <p:txBody>
          <a:bodyPr>
            <a:noAutofit/>
          </a:bodyPr>
          <a:lstStyle/>
          <a:p>
            <a:pPr marL="0" lvl="0" indent="0" algn="ctr">
              <a:buNone/>
            </a:pPr>
            <a:r>
              <a:rPr lang="es-ES" sz="2400" b="1" dirty="0" smtClean="0"/>
              <a:t>INVESTIGACIÓN</a:t>
            </a:r>
          </a:p>
          <a:p>
            <a:pPr lvl="0"/>
            <a:r>
              <a:rPr lang="es-ES" sz="2400" dirty="0" smtClean="0"/>
              <a:t>Contar con un método </a:t>
            </a:r>
            <a:r>
              <a:rPr lang="es-ES" sz="2400" dirty="0"/>
              <a:t>de </a:t>
            </a:r>
            <a:r>
              <a:rPr lang="es-ES" sz="2400" dirty="0" smtClean="0"/>
              <a:t>investigación.</a:t>
            </a:r>
            <a:endParaRPr lang="es-MX" sz="2400" dirty="0"/>
          </a:p>
          <a:p>
            <a:pPr lvl="0"/>
            <a:r>
              <a:rPr lang="es-MX" sz="2400" dirty="0"/>
              <a:t>Actuar con debida diligencia</a:t>
            </a:r>
          </a:p>
          <a:p>
            <a:r>
              <a:rPr lang="es-MX" sz="2400" dirty="0" smtClean="0"/>
              <a:t>Utilizar </a:t>
            </a:r>
            <a:r>
              <a:rPr lang="es-MX" sz="2400" dirty="0"/>
              <a:t>recursos científicos</a:t>
            </a:r>
          </a:p>
          <a:p>
            <a:r>
              <a:rPr lang="es-MX" sz="2400" dirty="0"/>
              <a:t>Asegurar el pleno acceso y la capacidad de actuar de la víctima en todas las </a:t>
            </a:r>
            <a:r>
              <a:rPr lang="es-MX" sz="2400" dirty="0" smtClean="0"/>
              <a:t>etapas de la investigación</a:t>
            </a:r>
          </a:p>
          <a:p>
            <a:r>
              <a:rPr lang="es-MX" sz="2400" dirty="0" smtClean="0"/>
              <a:t>Proveer </a:t>
            </a:r>
            <a:r>
              <a:rPr lang="es-MX" sz="2400" dirty="0"/>
              <a:t>regularmente </a:t>
            </a:r>
            <a:r>
              <a:rPr lang="es-MX" sz="2400" dirty="0" smtClean="0"/>
              <a:t>información </a:t>
            </a:r>
            <a:r>
              <a:rPr lang="es-MX" sz="2400" dirty="0"/>
              <a:t>a los familiares de las víctimas </a:t>
            </a:r>
            <a:r>
              <a:rPr lang="es-MX" sz="2400" dirty="0" smtClean="0"/>
              <a:t>sobre </a:t>
            </a:r>
            <a:r>
              <a:rPr lang="es-MX" sz="2400" dirty="0"/>
              <a:t>avances </a:t>
            </a:r>
            <a:r>
              <a:rPr lang="es-MX" sz="2400" dirty="0" smtClean="0"/>
              <a:t>y </a:t>
            </a:r>
            <a:r>
              <a:rPr lang="es-MX" sz="2400" dirty="0"/>
              <a:t>darles pleno acceso a los </a:t>
            </a:r>
            <a:r>
              <a:rPr lang="es-MX" sz="2400" dirty="0" smtClean="0"/>
              <a:t>expedientes</a:t>
            </a:r>
            <a:endParaRPr lang="es-MX" sz="2400" dirty="0"/>
          </a:p>
          <a:p>
            <a:r>
              <a:rPr lang="es-MX" sz="2400" dirty="0" smtClean="0"/>
              <a:t>Atraer </a:t>
            </a:r>
            <a:r>
              <a:rPr lang="es-MX" sz="2400" dirty="0"/>
              <a:t>los casos del fuero común al fuero federal cuando se presenten condiciones de impunidad o se acrediten irregularidades de </a:t>
            </a:r>
            <a:r>
              <a:rPr lang="es-MX" sz="2400" dirty="0" smtClean="0"/>
              <a:t>fondo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BDF0A-5969-437B-A69D-675D403D4B8C}" type="slidenum">
              <a:rPr lang="es-MX" smtClean="0"/>
              <a:t>39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545868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 smtClean="0"/>
              <a:t/>
            </a:r>
            <a:br>
              <a:rPr lang="es-MX" dirty="0" smtClean="0"/>
            </a:br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BDF0A-5969-437B-A69D-675D403D4B8C}" type="slidenum">
              <a:rPr lang="es-MX" smtClean="0"/>
              <a:t>4</a:t>
            </a:fld>
            <a:endParaRPr lang="es-MX"/>
          </a:p>
        </p:txBody>
      </p:sp>
      <p:sp>
        <p:nvSpPr>
          <p:cNvPr id="5" name="Marcador de contenido 4"/>
          <p:cNvSpPr>
            <a:spLocks noGrp="1"/>
          </p:cNvSpPr>
          <p:nvPr>
            <p:ph idx="1"/>
          </p:nvPr>
        </p:nvSpPr>
        <p:spPr>
          <a:xfrm>
            <a:off x="2589212" y="948267"/>
            <a:ext cx="8915400" cy="4962955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s-MX" dirty="0"/>
              <a:t>Queda prohibida toda discriminación </a:t>
            </a:r>
            <a:r>
              <a:rPr lang="es-MX" dirty="0" smtClean="0"/>
              <a:t>motivada por:</a:t>
            </a:r>
          </a:p>
          <a:p>
            <a:pPr>
              <a:buFont typeface="Century Gothic" panose="020B0502020202020204" pitchFamily="34" charset="0"/>
              <a:buChar char="─"/>
            </a:pPr>
            <a:r>
              <a:rPr lang="es-MX" dirty="0" smtClean="0"/>
              <a:t>origen </a:t>
            </a:r>
            <a:r>
              <a:rPr lang="es-MX" dirty="0"/>
              <a:t>étnico o nacional, </a:t>
            </a:r>
            <a:endParaRPr lang="es-MX" dirty="0" smtClean="0"/>
          </a:p>
          <a:p>
            <a:pPr>
              <a:buFont typeface="Century Gothic" panose="020B0502020202020204" pitchFamily="34" charset="0"/>
              <a:buChar char="─"/>
            </a:pPr>
            <a:r>
              <a:rPr lang="es-MX" dirty="0" smtClean="0"/>
              <a:t>el </a:t>
            </a:r>
            <a:r>
              <a:rPr lang="es-MX" dirty="0"/>
              <a:t>género, </a:t>
            </a:r>
            <a:endParaRPr lang="es-MX" dirty="0" smtClean="0"/>
          </a:p>
          <a:p>
            <a:pPr>
              <a:buFont typeface="Century Gothic" panose="020B0502020202020204" pitchFamily="34" charset="0"/>
              <a:buChar char="─"/>
            </a:pPr>
            <a:r>
              <a:rPr lang="es-MX" dirty="0" smtClean="0"/>
              <a:t>la </a:t>
            </a:r>
            <a:r>
              <a:rPr lang="es-MX" dirty="0"/>
              <a:t>edad, </a:t>
            </a:r>
            <a:endParaRPr lang="es-MX" dirty="0" smtClean="0"/>
          </a:p>
          <a:p>
            <a:pPr>
              <a:buFont typeface="Century Gothic" panose="020B0502020202020204" pitchFamily="34" charset="0"/>
              <a:buChar char="─"/>
            </a:pPr>
            <a:r>
              <a:rPr lang="es-MX" dirty="0" smtClean="0"/>
              <a:t>las </a:t>
            </a:r>
            <a:r>
              <a:rPr lang="es-MX" dirty="0"/>
              <a:t>discapacidades, </a:t>
            </a:r>
            <a:endParaRPr lang="es-MX" dirty="0" smtClean="0"/>
          </a:p>
          <a:p>
            <a:pPr>
              <a:buFont typeface="Century Gothic" panose="020B0502020202020204" pitchFamily="34" charset="0"/>
              <a:buChar char="─"/>
            </a:pPr>
            <a:r>
              <a:rPr lang="es-MX" dirty="0" smtClean="0"/>
              <a:t>la </a:t>
            </a:r>
            <a:r>
              <a:rPr lang="es-MX" dirty="0"/>
              <a:t>condición social, </a:t>
            </a:r>
            <a:endParaRPr lang="es-MX" dirty="0" smtClean="0"/>
          </a:p>
          <a:p>
            <a:pPr>
              <a:buFont typeface="Century Gothic" panose="020B0502020202020204" pitchFamily="34" charset="0"/>
              <a:buChar char="─"/>
            </a:pPr>
            <a:r>
              <a:rPr lang="es-MX" dirty="0" smtClean="0"/>
              <a:t>las </a:t>
            </a:r>
            <a:r>
              <a:rPr lang="es-MX" dirty="0"/>
              <a:t>condiciones de salud, </a:t>
            </a:r>
            <a:endParaRPr lang="es-MX" dirty="0" smtClean="0"/>
          </a:p>
          <a:p>
            <a:pPr>
              <a:buFont typeface="Century Gothic" panose="020B0502020202020204" pitchFamily="34" charset="0"/>
              <a:buChar char="─"/>
            </a:pPr>
            <a:r>
              <a:rPr lang="es-MX" dirty="0" smtClean="0"/>
              <a:t>la </a:t>
            </a:r>
            <a:r>
              <a:rPr lang="es-MX" dirty="0"/>
              <a:t>religión, </a:t>
            </a:r>
            <a:endParaRPr lang="es-MX" dirty="0" smtClean="0"/>
          </a:p>
          <a:p>
            <a:pPr>
              <a:buFont typeface="Century Gothic" panose="020B0502020202020204" pitchFamily="34" charset="0"/>
              <a:buChar char="─"/>
            </a:pPr>
            <a:r>
              <a:rPr lang="es-MX" dirty="0" smtClean="0"/>
              <a:t>las </a:t>
            </a:r>
            <a:r>
              <a:rPr lang="es-MX" dirty="0"/>
              <a:t>opiniones, </a:t>
            </a:r>
            <a:endParaRPr lang="es-MX" dirty="0" smtClean="0"/>
          </a:p>
          <a:p>
            <a:pPr>
              <a:buFont typeface="Century Gothic" panose="020B0502020202020204" pitchFamily="34" charset="0"/>
              <a:buChar char="─"/>
            </a:pPr>
            <a:r>
              <a:rPr lang="es-MX" dirty="0" smtClean="0"/>
              <a:t>las </a:t>
            </a:r>
            <a:r>
              <a:rPr lang="es-MX" dirty="0"/>
              <a:t>preferencias sexuales, </a:t>
            </a:r>
            <a:endParaRPr lang="es-MX" dirty="0" smtClean="0"/>
          </a:p>
          <a:p>
            <a:pPr>
              <a:buFont typeface="Century Gothic" panose="020B0502020202020204" pitchFamily="34" charset="0"/>
              <a:buChar char="─"/>
            </a:pPr>
            <a:r>
              <a:rPr lang="es-MX" dirty="0" smtClean="0"/>
              <a:t>el </a:t>
            </a:r>
            <a:r>
              <a:rPr lang="es-MX" dirty="0"/>
              <a:t>estado civil </a:t>
            </a:r>
            <a:endParaRPr lang="es-MX" dirty="0" smtClean="0"/>
          </a:p>
          <a:p>
            <a:pPr>
              <a:buFont typeface="Century Gothic" panose="020B0502020202020204" pitchFamily="34" charset="0"/>
              <a:buChar char="─"/>
            </a:pPr>
            <a:r>
              <a:rPr lang="es-MX" dirty="0" smtClean="0"/>
              <a:t>o </a:t>
            </a:r>
            <a:r>
              <a:rPr lang="es-MX" dirty="0"/>
              <a:t>cualquier otra que atente contra la dignidad humana y tenga por objeto anular o menoscabar los derechos y libertades de las personas.</a:t>
            </a:r>
          </a:p>
        </p:txBody>
      </p:sp>
    </p:spTree>
    <p:extLst>
      <p:ext uri="{BB962C8B-B14F-4D97-AF65-F5344CB8AC3E}">
        <p14:creationId xmlns:p14="http://schemas.microsoft.com/office/powerpoint/2010/main" val="338165760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589212" y="787782"/>
            <a:ext cx="8915400" cy="5123440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s-MX" sz="2400" dirty="0" smtClean="0"/>
              <a:t>REPARACIÓN INTEGRAL DEL DAÑO</a:t>
            </a:r>
          </a:p>
          <a:p>
            <a:pPr marL="0" indent="0">
              <a:lnSpc>
                <a:spcPct val="150000"/>
              </a:lnSpc>
              <a:buNone/>
            </a:pPr>
            <a:endParaRPr lang="es-MX" sz="1200" dirty="0" smtClean="0"/>
          </a:p>
          <a:p>
            <a:pPr lvl="0">
              <a:lnSpc>
                <a:spcPct val="150000"/>
              </a:lnSpc>
            </a:pPr>
            <a:r>
              <a:rPr lang="es-MX" sz="2400" dirty="0" smtClean="0"/>
              <a:t>Restitución del derecho</a:t>
            </a:r>
          </a:p>
          <a:p>
            <a:pPr lvl="0">
              <a:lnSpc>
                <a:spcPct val="150000"/>
              </a:lnSpc>
            </a:pPr>
            <a:r>
              <a:rPr lang="es-MX" sz="2400" dirty="0" smtClean="0"/>
              <a:t>Compensación</a:t>
            </a:r>
          </a:p>
          <a:p>
            <a:pPr lvl="0">
              <a:lnSpc>
                <a:spcPct val="150000"/>
              </a:lnSpc>
            </a:pPr>
            <a:r>
              <a:rPr lang="es-MX" sz="2400" dirty="0" smtClean="0"/>
              <a:t>Rehabilitación</a:t>
            </a:r>
          </a:p>
          <a:p>
            <a:pPr lvl="0">
              <a:lnSpc>
                <a:spcPct val="150000"/>
              </a:lnSpc>
            </a:pPr>
            <a:r>
              <a:rPr lang="es-MX" sz="2400" dirty="0" smtClean="0"/>
              <a:t>Medidas de Satisfacción</a:t>
            </a:r>
          </a:p>
          <a:p>
            <a:pPr lvl="0">
              <a:lnSpc>
                <a:spcPct val="150000"/>
              </a:lnSpc>
            </a:pPr>
            <a:r>
              <a:rPr lang="es-MX" sz="2400" dirty="0" smtClean="0"/>
              <a:t>Garantías de no repetición</a:t>
            </a:r>
            <a:endParaRPr lang="es-MX" sz="2400" dirty="0"/>
          </a:p>
          <a:p>
            <a:pPr>
              <a:lnSpc>
                <a:spcPct val="150000"/>
              </a:lnSpc>
            </a:pPr>
            <a:endParaRPr lang="es-MX" sz="2400" dirty="0"/>
          </a:p>
          <a:p>
            <a:pPr>
              <a:lnSpc>
                <a:spcPct val="150000"/>
              </a:lnSpc>
            </a:pPr>
            <a:endParaRPr lang="es-MX" sz="2400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BDF0A-5969-437B-A69D-675D403D4B8C}" type="slidenum">
              <a:rPr lang="es-MX" smtClean="0"/>
              <a:t>40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4987129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Mecanismos de protección</a:t>
            </a:r>
            <a:endParaRPr lang="es-MX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BDF0A-5969-437B-A69D-675D403D4B8C}" type="slidenum">
              <a:rPr lang="es-MX" smtClean="0"/>
              <a:t>41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9979927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589212" y="787782"/>
            <a:ext cx="8915400" cy="5123440"/>
          </a:xfrm>
        </p:spPr>
        <p:txBody>
          <a:bodyPr>
            <a:normAutofit/>
          </a:bodyPr>
          <a:lstStyle/>
          <a:p>
            <a:r>
              <a:rPr lang="es-MX" sz="2400" dirty="0" smtClean="0"/>
              <a:t>Fomento de una cultura en derechos humanos</a:t>
            </a:r>
          </a:p>
          <a:p>
            <a:r>
              <a:rPr lang="es-MX" sz="2400" dirty="0" smtClean="0"/>
              <a:t>Recomendaciones generales por derechos y sectores de población en situación de vulnerabilidad</a:t>
            </a:r>
          </a:p>
          <a:p>
            <a:r>
              <a:rPr lang="es-MX" sz="2400" dirty="0" smtClean="0"/>
              <a:t>Programas permanentes de formación en derechos humanos para servidores/as públicos/as</a:t>
            </a:r>
          </a:p>
          <a:p>
            <a:r>
              <a:rPr lang="es-MX" sz="2400" dirty="0" smtClean="0"/>
              <a:t>Armonización legislativa con los estándares internacionales</a:t>
            </a:r>
          </a:p>
          <a:p>
            <a:pPr lvl="0"/>
            <a:r>
              <a:rPr lang="es-MX" sz="2400" dirty="0" smtClean="0"/>
              <a:t>Políticas públicas</a:t>
            </a:r>
            <a:endParaRPr lang="es-MX" sz="2400" dirty="0"/>
          </a:p>
          <a:p>
            <a:r>
              <a:rPr lang="es-MX" sz="2400" dirty="0" smtClean="0"/>
              <a:t>Coordinación interinstitucional</a:t>
            </a:r>
          </a:p>
          <a:p>
            <a:r>
              <a:rPr lang="es-MX" sz="2400" dirty="0" smtClean="0"/>
              <a:t>Fomento a la participación ciudadana</a:t>
            </a:r>
            <a:endParaRPr lang="es-MX" sz="2400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BDF0A-5969-437B-A69D-675D403D4B8C}" type="slidenum">
              <a:rPr lang="es-MX" smtClean="0"/>
              <a:t>42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5469733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672427"/>
          </a:xfrm>
        </p:spPr>
        <p:txBody>
          <a:bodyPr>
            <a:normAutofit/>
          </a:bodyPr>
          <a:lstStyle/>
          <a:p>
            <a:pPr algn="ctr"/>
            <a:r>
              <a:rPr lang="es-MX" dirty="0" smtClean="0"/>
              <a:t>Conclusiones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589212" y="1460310"/>
            <a:ext cx="8915400" cy="5022377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es-MX" sz="2400" dirty="0" smtClean="0"/>
              <a:t>Mecanismos existentes de defensa y protección para ND:</a:t>
            </a:r>
            <a:endParaRPr lang="es-MX" sz="2400" dirty="0"/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s-MX" sz="2200" dirty="0" smtClean="0"/>
              <a:t>Cuáles existen; cuáles faltan 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s-MX" sz="2200" dirty="0" smtClean="0"/>
              <a:t>Requisitos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s-MX" sz="2200" dirty="0" smtClean="0"/>
              <a:t>Plazos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s-MX" sz="2200" dirty="0" smtClean="0"/>
              <a:t>Alcances (¿fuerza vinculante; reparación?)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s-MX" sz="2200" dirty="0" smtClean="0"/>
              <a:t>Efectividad real</a:t>
            </a:r>
          </a:p>
          <a:p>
            <a:pPr>
              <a:lnSpc>
                <a:spcPct val="150000"/>
              </a:lnSpc>
            </a:pPr>
            <a:r>
              <a:rPr lang="es-MX" sz="2400" dirty="0" smtClean="0"/>
              <a:t>Estrategias: 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s-MX" sz="2200" dirty="0" smtClean="0"/>
              <a:t>Ciudadanos: combinarlos o agotarlos </a:t>
            </a:r>
            <a:r>
              <a:rPr lang="es-MX" sz="2200" dirty="0" err="1" smtClean="0"/>
              <a:t>progresiv</a:t>
            </a:r>
            <a:r>
              <a:rPr lang="es-MX" sz="2200" dirty="0" smtClean="0"/>
              <a:t>.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s-MX" sz="2200" dirty="0" smtClean="0"/>
              <a:t>Autoridades: mejoramiento, </a:t>
            </a:r>
            <a:r>
              <a:rPr lang="es-MX" sz="2200" dirty="0" err="1" smtClean="0"/>
              <a:t>interinstitucionalidad</a:t>
            </a:r>
            <a:endParaRPr lang="es-MX" sz="2200" dirty="0" smtClean="0"/>
          </a:p>
          <a:p>
            <a:endParaRPr lang="es-MX" dirty="0"/>
          </a:p>
          <a:p>
            <a:endParaRPr lang="es-MX" dirty="0" smtClean="0"/>
          </a:p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BDF0A-5969-437B-A69D-675D403D4B8C}" type="slidenum">
              <a:rPr lang="es-MX" smtClean="0"/>
              <a:t>43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761556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589212" y="787782"/>
            <a:ext cx="8915400" cy="512344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es-MX" sz="2400" dirty="0" smtClean="0"/>
              <a:t>Corresponde </a:t>
            </a:r>
            <a:r>
              <a:rPr lang="es-MX" sz="2400" dirty="0"/>
              <a:t>al Estado promover las condiciones </a:t>
            </a:r>
            <a:endParaRPr lang="es-MX" sz="2400" dirty="0" smtClean="0"/>
          </a:p>
          <a:p>
            <a:pPr marL="0" indent="0" algn="ctr">
              <a:lnSpc>
                <a:spcPct val="150000"/>
              </a:lnSpc>
              <a:buNone/>
            </a:pPr>
            <a:r>
              <a:rPr lang="es-MX" sz="2400" dirty="0" smtClean="0"/>
              <a:t>para que la </a:t>
            </a:r>
            <a:r>
              <a:rPr lang="es-MX" sz="2400" b="1" dirty="0"/>
              <a:t>libertad y la igualdad </a:t>
            </a:r>
            <a:r>
              <a:rPr lang="es-MX" sz="2400" dirty="0"/>
              <a:t>de las personas </a:t>
            </a:r>
            <a:endParaRPr lang="es-MX" sz="2400" dirty="0" smtClean="0"/>
          </a:p>
          <a:p>
            <a:pPr marL="0" indent="0" algn="ctr">
              <a:lnSpc>
                <a:spcPct val="150000"/>
              </a:lnSpc>
              <a:buNone/>
            </a:pPr>
            <a:r>
              <a:rPr lang="es-MX" sz="2400" dirty="0" smtClean="0"/>
              <a:t>sean </a:t>
            </a:r>
            <a:r>
              <a:rPr lang="es-MX" sz="2400" b="1" dirty="0"/>
              <a:t>reales y efectivas</a:t>
            </a:r>
            <a:r>
              <a:rPr lang="es-MX" sz="2400" dirty="0"/>
              <a:t>. </a:t>
            </a:r>
            <a:endParaRPr lang="es-MX" sz="2400" dirty="0" smtClean="0"/>
          </a:p>
          <a:p>
            <a:pPr marL="0" indent="0" algn="ctr">
              <a:lnSpc>
                <a:spcPct val="150000"/>
              </a:lnSpc>
              <a:buNone/>
            </a:pPr>
            <a:r>
              <a:rPr lang="es-MX" sz="2400" dirty="0" smtClean="0"/>
              <a:t>Los </a:t>
            </a:r>
            <a:r>
              <a:rPr lang="es-MX" sz="2400" dirty="0"/>
              <a:t>poderes públicos federales deberán </a:t>
            </a:r>
            <a:r>
              <a:rPr lang="es-MX" sz="2400" b="1" dirty="0"/>
              <a:t>eliminar </a:t>
            </a:r>
            <a:endParaRPr lang="es-MX" sz="2400" b="1" dirty="0" smtClean="0"/>
          </a:p>
          <a:p>
            <a:pPr marL="0" indent="0" algn="ctr">
              <a:lnSpc>
                <a:spcPct val="150000"/>
              </a:lnSpc>
              <a:buNone/>
            </a:pPr>
            <a:r>
              <a:rPr lang="es-MX" sz="2400" dirty="0" smtClean="0"/>
              <a:t>aquellos </a:t>
            </a:r>
            <a:r>
              <a:rPr lang="es-MX" sz="2400" b="1" dirty="0"/>
              <a:t>obstáculos</a:t>
            </a:r>
            <a:r>
              <a:rPr lang="es-MX" sz="2400" dirty="0"/>
              <a:t> que limiten en los hechos su ejercicio </a:t>
            </a:r>
            <a:endParaRPr lang="es-MX" sz="2400" dirty="0" smtClean="0"/>
          </a:p>
          <a:p>
            <a:pPr marL="0" indent="0" algn="ctr">
              <a:lnSpc>
                <a:spcPct val="150000"/>
              </a:lnSpc>
              <a:buNone/>
            </a:pPr>
            <a:r>
              <a:rPr lang="es-MX" sz="2400" dirty="0" smtClean="0"/>
              <a:t>e </a:t>
            </a:r>
            <a:r>
              <a:rPr lang="es-MX" sz="2400" dirty="0"/>
              <a:t>impidan el pleno desarrollo de las personas </a:t>
            </a:r>
            <a:r>
              <a:rPr lang="es-MX" sz="2400" dirty="0" smtClean="0"/>
              <a:t>…</a:t>
            </a:r>
          </a:p>
          <a:p>
            <a:pPr marL="0" indent="0" algn="r">
              <a:buNone/>
            </a:pPr>
            <a:endParaRPr lang="es-MX" b="1" dirty="0" smtClean="0"/>
          </a:p>
          <a:p>
            <a:pPr marL="0" indent="0" algn="r">
              <a:buNone/>
            </a:pPr>
            <a:r>
              <a:rPr lang="es-MX" b="1" dirty="0" smtClean="0"/>
              <a:t>Ley Federal para Prevenir y Eliminar la Discriminación (Art. 2) </a:t>
            </a:r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BDF0A-5969-437B-A69D-675D403D4B8C}" type="slidenum">
              <a:rPr lang="es-MX" smtClean="0"/>
              <a:t>5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826379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589212" y="787782"/>
            <a:ext cx="8915400" cy="512344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es-MX" sz="2400" dirty="0" smtClean="0"/>
              <a:t>… así </a:t>
            </a:r>
            <a:r>
              <a:rPr lang="es-MX" sz="2400" dirty="0"/>
              <a:t>como su efectiva participación en la vida política, económica, cultural y social del país </a:t>
            </a:r>
            <a:endParaRPr lang="es-MX" sz="2400" dirty="0" smtClean="0"/>
          </a:p>
          <a:p>
            <a:pPr marL="0" indent="0" algn="ctr">
              <a:lnSpc>
                <a:spcPct val="150000"/>
              </a:lnSpc>
              <a:buNone/>
            </a:pPr>
            <a:r>
              <a:rPr lang="es-MX" sz="2400" dirty="0" smtClean="0"/>
              <a:t>y </a:t>
            </a:r>
            <a:r>
              <a:rPr lang="es-MX" sz="2400" dirty="0"/>
              <a:t>promoverán la </a:t>
            </a:r>
            <a:r>
              <a:rPr lang="es-MX" sz="2400" b="1" dirty="0"/>
              <a:t>participación</a:t>
            </a:r>
            <a:r>
              <a:rPr lang="es-MX" sz="2400" dirty="0"/>
              <a:t> de las </a:t>
            </a:r>
            <a:r>
              <a:rPr lang="es-MX" sz="2400" b="1" dirty="0"/>
              <a:t>autoridades</a:t>
            </a:r>
            <a:r>
              <a:rPr lang="es-MX" sz="2400" dirty="0"/>
              <a:t> de los demás órdenes de Gobierno </a:t>
            </a:r>
            <a:endParaRPr lang="es-MX" sz="2400" dirty="0" smtClean="0"/>
          </a:p>
          <a:p>
            <a:pPr marL="0" indent="0" algn="ctr">
              <a:lnSpc>
                <a:spcPct val="150000"/>
              </a:lnSpc>
              <a:buNone/>
            </a:pPr>
            <a:r>
              <a:rPr lang="es-MX" sz="2400" dirty="0" smtClean="0"/>
              <a:t>y </a:t>
            </a:r>
            <a:r>
              <a:rPr lang="es-MX" sz="2400" dirty="0"/>
              <a:t>de los </a:t>
            </a:r>
            <a:r>
              <a:rPr lang="es-MX" sz="2400" b="1" dirty="0"/>
              <a:t>particulares</a:t>
            </a:r>
            <a:r>
              <a:rPr lang="es-MX" sz="2400" dirty="0"/>
              <a:t> en la eliminación de dichos obstáculos. </a:t>
            </a:r>
            <a:endParaRPr lang="es-MX" sz="2400" dirty="0" smtClean="0"/>
          </a:p>
          <a:p>
            <a:pPr marL="0" indent="0" algn="r">
              <a:buNone/>
            </a:pPr>
            <a:endParaRPr lang="es-MX" b="1" dirty="0" smtClean="0"/>
          </a:p>
          <a:p>
            <a:pPr marL="0" indent="0" algn="r">
              <a:buNone/>
            </a:pPr>
            <a:endParaRPr lang="es-MX" b="1" dirty="0" smtClean="0"/>
          </a:p>
          <a:p>
            <a:pPr marL="0" indent="0" algn="r">
              <a:buNone/>
            </a:pPr>
            <a:r>
              <a:rPr lang="es-MX" b="1" dirty="0" smtClean="0"/>
              <a:t>Ley Federal para Prevenir y Eliminar la Discriminación (Art. 2) </a:t>
            </a:r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BDF0A-5969-437B-A69D-675D403D4B8C}" type="slidenum">
              <a:rPr lang="es-MX" smtClean="0"/>
              <a:t>6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842041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589212" y="787782"/>
            <a:ext cx="8915400" cy="512344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s-MX" sz="2600" dirty="0" smtClean="0"/>
              <a:t>Cada </a:t>
            </a:r>
            <a:r>
              <a:rPr lang="es-MX" sz="2600" dirty="0"/>
              <a:t>uno de los poderes públicos federales </a:t>
            </a:r>
            <a:endParaRPr lang="es-MX" sz="2600" dirty="0" smtClean="0"/>
          </a:p>
          <a:p>
            <a:pPr marL="0" indent="0" algn="ctr">
              <a:buNone/>
            </a:pPr>
            <a:r>
              <a:rPr lang="es-MX" sz="2600" dirty="0" smtClean="0"/>
              <a:t>adoptará </a:t>
            </a:r>
            <a:r>
              <a:rPr lang="es-MX" sz="2600" dirty="0"/>
              <a:t>las </a:t>
            </a:r>
            <a:r>
              <a:rPr lang="es-MX" sz="2600" b="1" dirty="0"/>
              <a:t>medidas</a:t>
            </a:r>
            <a:r>
              <a:rPr lang="es-MX" sz="2600" dirty="0"/>
              <a:t> que estén a su alcance</a:t>
            </a:r>
            <a:r>
              <a:rPr lang="es-MX" sz="2600" dirty="0" smtClean="0"/>
              <a:t>, … </a:t>
            </a:r>
          </a:p>
          <a:p>
            <a:pPr marL="0" indent="0" algn="ctr">
              <a:buNone/>
            </a:pPr>
            <a:r>
              <a:rPr lang="es-MX" sz="2600" dirty="0" smtClean="0"/>
              <a:t>de </a:t>
            </a:r>
            <a:r>
              <a:rPr lang="es-MX" sz="2600" dirty="0"/>
              <a:t>conformidad con la </a:t>
            </a:r>
            <a:r>
              <a:rPr lang="es-MX" sz="2600" b="1" dirty="0"/>
              <a:t>disponibilidad de recursos </a:t>
            </a:r>
            <a:endParaRPr lang="es-MX" sz="2600" b="1" dirty="0" smtClean="0"/>
          </a:p>
          <a:p>
            <a:pPr marL="0" indent="0" algn="ctr">
              <a:buNone/>
            </a:pPr>
            <a:r>
              <a:rPr lang="es-MX" sz="2600" dirty="0" smtClean="0"/>
              <a:t>para </a:t>
            </a:r>
            <a:r>
              <a:rPr lang="es-MX" sz="2600" dirty="0"/>
              <a:t>que toda persona goce, </a:t>
            </a:r>
            <a:endParaRPr lang="es-MX" sz="2600" dirty="0" smtClean="0"/>
          </a:p>
          <a:p>
            <a:pPr marL="0" indent="0" algn="ctr">
              <a:buNone/>
            </a:pPr>
            <a:r>
              <a:rPr lang="es-MX" sz="2600" b="1" dirty="0" smtClean="0"/>
              <a:t>sin </a:t>
            </a:r>
            <a:r>
              <a:rPr lang="es-MX" sz="2600" b="1" dirty="0"/>
              <a:t>discriminación</a:t>
            </a:r>
            <a:r>
              <a:rPr lang="es-MX" sz="2600" dirty="0"/>
              <a:t> alguna, </a:t>
            </a:r>
            <a:endParaRPr lang="es-MX" sz="2600" dirty="0" smtClean="0"/>
          </a:p>
          <a:p>
            <a:pPr marL="0" indent="0" algn="ctr">
              <a:buNone/>
            </a:pPr>
            <a:r>
              <a:rPr lang="es-MX" sz="2600" dirty="0" smtClean="0"/>
              <a:t>de </a:t>
            </a:r>
            <a:r>
              <a:rPr lang="es-MX" sz="2600" dirty="0"/>
              <a:t>todos los </a:t>
            </a:r>
            <a:r>
              <a:rPr lang="es-MX" sz="2600" b="1" dirty="0"/>
              <a:t>derechos y libertades</a:t>
            </a:r>
            <a:r>
              <a:rPr lang="es-MX" sz="2600" dirty="0"/>
              <a:t> </a:t>
            </a:r>
            <a:r>
              <a:rPr lang="es-MX" sz="2600" dirty="0" smtClean="0"/>
              <a:t>consagrados </a:t>
            </a:r>
            <a:r>
              <a:rPr lang="es-MX" sz="2600" dirty="0"/>
              <a:t>en la </a:t>
            </a:r>
            <a:endParaRPr lang="es-MX" sz="2600" dirty="0" smtClean="0"/>
          </a:p>
          <a:p>
            <a:pPr marL="0" indent="0" algn="ctr">
              <a:buNone/>
            </a:pPr>
            <a:r>
              <a:rPr lang="es-MX" sz="2600" dirty="0" smtClean="0"/>
              <a:t>CPEUM, leyes y tratados internacionales... </a:t>
            </a:r>
            <a:endParaRPr lang="es-MX" sz="2600" dirty="0"/>
          </a:p>
          <a:p>
            <a:pPr marL="0" indent="0" algn="ctr">
              <a:buNone/>
            </a:pPr>
            <a:r>
              <a:rPr lang="es-MX" sz="2200" dirty="0" smtClean="0"/>
              <a:t> </a:t>
            </a:r>
          </a:p>
          <a:p>
            <a:pPr marL="0" indent="0" algn="r">
              <a:buNone/>
            </a:pPr>
            <a:endParaRPr lang="es-MX" b="1" dirty="0" smtClean="0"/>
          </a:p>
          <a:p>
            <a:pPr marL="0" indent="0" algn="r">
              <a:buNone/>
            </a:pPr>
            <a:r>
              <a:rPr lang="es-MX" sz="2100" b="1" dirty="0" smtClean="0"/>
              <a:t>Ley Federal para Prevenir y Eliminar la Discriminación (Art. 3) </a:t>
            </a:r>
            <a:endParaRPr lang="es-MX" sz="2100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BDF0A-5969-437B-A69D-675D403D4B8C}" type="slidenum">
              <a:rPr lang="es-MX" smtClean="0"/>
              <a:t>7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068967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589212" y="787781"/>
            <a:ext cx="8915400" cy="5392885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es-MX" sz="2800" dirty="0" smtClean="0"/>
              <a:t>La </a:t>
            </a:r>
            <a:r>
              <a:rPr lang="es-MX" sz="2800" dirty="0"/>
              <a:t>adopción de las medidas de </a:t>
            </a:r>
            <a:endParaRPr lang="es-MX" sz="2800" dirty="0" smtClean="0"/>
          </a:p>
          <a:p>
            <a:pPr marL="0" indent="0" algn="ctr">
              <a:lnSpc>
                <a:spcPct val="150000"/>
              </a:lnSpc>
              <a:buNone/>
            </a:pPr>
            <a:r>
              <a:rPr lang="es-MX" sz="2800" b="1" dirty="0" smtClean="0"/>
              <a:t>nivelación</a:t>
            </a:r>
            <a:r>
              <a:rPr lang="es-MX" sz="2800" dirty="0"/>
              <a:t>, </a:t>
            </a:r>
            <a:r>
              <a:rPr lang="es-MX" sz="2800" b="1" dirty="0" smtClean="0"/>
              <a:t>inclusión</a:t>
            </a:r>
            <a:r>
              <a:rPr lang="es-MX" sz="2800" dirty="0" smtClean="0"/>
              <a:t> </a:t>
            </a:r>
            <a:r>
              <a:rPr lang="es-MX" sz="2800" dirty="0"/>
              <a:t>y las acciones </a:t>
            </a:r>
            <a:r>
              <a:rPr lang="es-MX" sz="2800" b="1" dirty="0"/>
              <a:t>afirmativas </a:t>
            </a:r>
            <a:endParaRPr lang="es-MX" sz="2800" b="1" dirty="0" smtClean="0"/>
          </a:p>
          <a:p>
            <a:pPr marL="0" indent="0" algn="ctr">
              <a:lnSpc>
                <a:spcPct val="150000"/>
              </a:lnSpc>
              <a:buNone/>
            </a:pPr>
            <a:r>
              <a:rPr lang="es-MX" sz="2800" dirty="0" smtClean="0"/>
              <a:t>forma </a:t>
            </a:r>
            <a:r>
              <a:rPr lang="es-MX" sz="2800" dirty="0"/>
              <a:t>parte de la perspectiva antidiscriminatoria, </a:t>
            </a:r>
            <a:endParaRPr lang="es-MX" sz="2800" dirty="0" smtClean="0"/>
          </a:p>
          <a:p>
            <a:pPr marL="0" indent="0" algn="ctr">
              <a:lnSpc>
                <a:spcPct val="150000"/>
              </a:lnSpc>
              <a:buNone/>
            </a:pPr>
            <a:r>
              <a:rPr lang="es-MX" sz="2800" dirty="0" smtClean="0"/>
              <a:t>la </a:t>
            </a:r>
            <a:r>
              <a:rPr lang="es-MX" sz="2800" dirty="0"/>
              <a:t>cual debe ser incorporada </a:t>
            </a:r>
            <a:endParaRPr lang="es-MX" sz="2800" dirty="0" smtClean="0"/>
          </a:p>
          <a:p>
            <a:pPr marL="0" indent="0" algn="ctr">
              <a:lnSpc>
                <a:spcPct val="150000"/>
              </a:lnSpc>
              <a:buNone/>
            </a:pPr>
            <a:r>
              <a:rPr lang="es-MX" sz="2800" dirty="0" smtClean="0"/>
              <a:t>de </a:t>
            </a:r>
            <a:r>
              <a:rPr lang="es-MX" sz="2800" dirty="0"/>
              <a:t>manera </a:t>
            </a:r>
            <a:r>
              <a:rPr lang="es-MX" sz="2800" b="1" dirty="0"/>
              <a:t>transversal</a:t>
            </a:r>
            <a:r>
              <a:rPr lang="es-MX" sz="2800" dirty="0"/>
              <a:t> y </a:t>
            </a:r>
            <a:r>
              <a:rPr lang="es-MX" sz="2800" b="1" dirty="0"/>
              <a:t>progresiva</a:t>
            </a:r>
            <a:r>
              <a:rPr lang="es-MX" sz="2800" dirty="0"/>
              <a:t> </a:t>
            </a:r>
            <a:endParaRPr lang="es-MX" sz="2800" dirty="0" smtClean="0"/>
          </a:p>
          <a:p>
            <a:pPr marL="0" indent="0" algn="ctr">
              <a:lnSpc>
                <a:spcPct val="150000"/>
              </a:lnSpc>
              <a:buNone/>
            </a:pPr>
            <a:r>
              <a:rPr lang="es-MX" sz="2800" dirty="0" smtClean="0"/>
              <a:t>en </a:t>
            </a:r>
            <a:r>
              <a:rPr lang="es-MX" sz="2800" dirty="0"/>
              <a:t>el </a:t>
            </a:r>
            <a:r>
              <a:rPr lang="es-MX" sz="2800" b="1" dirty="0"/>
              <a:t>quehacer </a:t>
            </a:r>
            <a:r>
              <a:rPr lang="es-MX" sz="2800" b="1" dirty="0" smtClean="0"/>
              <a:t>público y </a:t>
            </a:r>
            <a:r>
              <a:rPr lang="es-MX" sz="2800" dirty="0" smtClean="0"/>
              <a:t>en las </a:t>
            </a:r>
            <a:r>
              <a:rPr lang="es-MX" sz="2800" b="1" dirty="0"/>
              <a:t>políticas públicas</a:t>
            </a:r>
            <a:r>
              <a:rPr lang="es-MX" sz="2800" dirty="0"/>
              <a:t> </a:t>
            </a:r>
            <a:endParaRPr lang="es-MX" sz="2800" dirty="0" smtClean="0"/>
          </a:p>
          <a:p>
            <a:pPr marL="0" indent="0" algn="ctr">
              <a:lnSpc>
                <a:spcPct val="150000"/>
              </a:lnSpc>
              <a:buNone/>
            </a:pPr>
            <a:r>
              <a:rPr lang="es-MX" sz="2800" dirty="0" smtClean="0"/>
              <a:t>de </a:t>
            </a:r>
            <a:r>
              <a:rPr lang="es-MX" sz="2800" dirty="0"/>
              <a:t>los poderes públicos federales. </a:t>
            </a:r>
          </a:p>
          <a:p>
            <a:pPr marL="0" indent="0" algn="ctr">
              <a:buNone/>
            </a:pPr>
            <a:endParaRPr lang="es-MX" sz="2200" dirty="0" smtClean="0"/>
          </a:p>
          <a:p>
            <a:pPr marL="0" indent="0" algn="r">
              <a:buNone/>
            </a:pPr>
            <a:endParaRPr lang="es-MX" b="1" dirty="0" smtClean="0"/>
          </a:p>
          <a:p>
            <a:pPr marL="0" indent="0" algn="r">
              <a:buNone/>
            </a:pPr>
            <a:r>
              <a:rPr lang="es-MX" sz="1900" b="1" dirty="0" smtClean="0"/>
              <a:t>Ley Federal para Prevenir y Eliminar la Discriminación (Art. 15 Bis) </a:t>
            </a:r>
            <a:endParaRPr lang="es-MX" sz="1900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BDF0A-5969-437B-A69D-675D403D4B8C}" type="slidenum">
              <a:rPr lang="es-MX" smtClean="0"/>
              <a:t>8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02431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589212" y="787782"/>
            <a:ext cx="8915400" cy="512344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endParaRPr lang="es-MX" sz="2400" dirty="0" smtClean="0"/>
          </a:p>
          <a:p>
            <a:pPr marL="0" indent="0" algn="ctr">
              <a:buNone/>
            </a:pPr>
            <a:r>
              <a:rPr lang="es-MX" sz="2200" dirty="0" smtClean="0"/>
              <a:t>Las medidas de </a:t>
            </a:r>
            <a:r>
              <a:rPr lang="es-MX" sz="2200" b="1" dirty="0" smtClean="0"/>
              <a:t>nivelación</a:t>
            </a:r>
            <a:r>
              <a:rPr lang="es-MX" sz="2200" dirty="0" smtClean="0"/>
              <a:t> </a:t>
            </a:r>
            <a:r>
              <a:rPr lang="es-MX" sz="2200" dirty="0"/>
              <a:t>son aquellas que </a:t>
            </a:r>
            <a:endParaRPr lang="es-MX" sz="2200" dirty="0" smtClean="0"/>
          </a:p>
          <a:p>
            <a:pPr marL="0" indent="0" algn="ctr">
              <a:buNone/>
            </a:pPr>
            <a:r>
              <a:rPr lang="es-MX" sz="2200" dirty="0" smtClean="0"/>
              <a:t>buscan </a:t>
            </a:r>
            <a:r>
              <a:rPr lang="es-MX" sz="2200" dirty="0"/>
              <a:t>hacer efectivo el acceso de todas las personas </a:t>
            </a:r>
            <a:endParaRPr lang="es-MX" sz="2200" dirty="0" smtClean="0"/>
          </a:p>
          <a:p>
            <a:pPr marL="0" indent="0" algn="ctr">
              <a:buNone/>
            </a:pPr>
            <a:r>
              <a:rPr lang="es-MX" sz="2200" dirty="0" smtClean="0"/>
              <a:t>a </a:t>
            </a:r>
            <a:r>
              <a:rPr lang="es-MX" sz="2200" dirty="0"/>
              <a:t>la igualdad real de oportunidades </a:t>
            </a:r>
            <a:endParaRPr lang="es-MX" sz="2200" dirty="0" smtClean="0"/>
          </a:p>
          <a:p>
            <a:pPr marL="0" indent="0" algn="ctr">
              <a:buNone/>
            </a:pPr>
            <a:r>
              <a:rPr lang="es-MX" sz="2200" b="1" dirty="0" smtClean="0"/>
              <a:t>eliminando </a:t>
            </a:r>
            <a:r>
              <a:rPr lang="es-MX" sz="2200" b="1" dirty="0"/>
              <a:t>las barreras </a:t>
            </a:r>
            <a:r>
              <a:rPr lang="es-MX" sz="2200" dirty="0"/>
              <a:t>físicas, comunicacionales, normativas o de otro tipo, </a:t>
            </a:r>
            <a:endParaRPr lang="es-MX" sz="2200" dirty="0" smtClean="0"/>
          </a:p>
          <a:p>
            <a:pPr marL="0" indent="0" algn="ctr">
              <a:buNone/>
            </a:pPr>
            <a:r>
              <a:rPr lang="es-MX" sz="2200" dirty="0" smtClean="0"/>
              <a:t>que </a:t>
            </a:r>
            <a:r>
              <a:rPr lang="es-MX" sz="2200" dirty="0"/>
              <a:t>obstaculizan el ejercicio de derechos y libertades </a:t>
            </a:r>
            <a:endParaRPr lang="es-MX" sz="2200" dirty="0" smtClean="0"/>
          </a:p>
          <a:p>
            <a:pPr marL="0" indent="0" algn="ctr">
              <a:buNone/>
            </a:pPr>
            <a:r>
              <a:rPr lang="es-MX" sz="2200" dirty="0" smtClean="0"/>
              <a:t>prioritariamente </a:t>
            </a:r>
            <a:r>
              <a:rPr lang="es-MX" sz="2200" dirty="0"/>
              <a:t>a las mujeres y a los grupos en situación de discriminación o vulnerabilidad. </a:t>
            </a:r>
          </a:p>
          <a:p>
            <a:pPr marL="0" indent="0" algn="ctr">
              <a:buNone/>
            </a:pPr>
            <a:endParaRPr lang="es-MX" sz="2200" dirty="0" smtClean="0"/>
          </a:p>
          <a:p>
            <a:pPr marL="0" indent="0" algn="r">
              <a:buNone/>
            </a:pPr>
            <a:endParaRPr lang="es-MX" b="1" dirty="0" smtClean="0"/>
          </a:p>
          <a:p>
            <a:pPr marL="0" indent="0" algn="r">
              <a:buNone/>
            </a:pPr>
            <a:r>
              <a:rPr lang="es-MX" b="1" dirty="0" smtClean="0"/>
              <a:t>Ley Federal para Prevenir y Eliminar la Discriminación (Art. 15 Ter) </a:t>
            </a:r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BDF0A-5969-437B-A69D-675D403D4B8C}" type="slidenum">
              <a:rPr lang="es-MX" smtClean="0"/>
              <a:t>9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74998959"/>
      </p:ext>
    </p:extLst>
  </p:cSld>
  <p:clrMapOvr>
    <a:masterClrMapping/>
  </p:clrMapOvr>
</p:sld>
</file>

<file path=ppt/theme/theme1.xml><?xml version="1.0" encoding="utf-8"?>
<a:theme xmlns:a="http://schemas.openxmlformats.org/drawingml/2006/main" name="Espiral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2254</TotalTime>
  <Words>2137</Words>
  <Application>Microsoft Office PowerPoint</Application>
  <PresentationFormat>Panorámica</PresentationFormat>
  <Paragraphs>407</Paragraphs>
  <Slides>43</Slides>
  <Notes>43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43</vt:i4>
      </vt:variant>
    </vt:vector>
  </HeadingPairs>
  <TitlesOfParts>
    <vt:vector size="50" baseType="lpstr">
      <vt:lpstr>Arial</vt:lpstr>
      <vt:lpstr>Calibri</vt:lpstr>
      <vt:lpstr>Century Gothic</vt:lpstr>
      <vt:lpstr>Times New Roman</vt:lpstr>
      <vt:lpstr>Wingdings</vt:lpstr>
      <vt:lpstr>Wingdings 3</vt:lpstr>
      <vt:lpstr>Espiral</vt:lpstr>
      <vt:lpstr>Mecanismos de defensa y protección contra actos discriminatorios</vt:lpstr>
      <vt:lpstr>Obligaciones de las autoridades</vt:lpstr>
      <vt:lpstr> </vt:lpstr>
      <vt:lpstr>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Programa Nacional para la Igualdad y la No Discriminación</vt:lpstr>
      <vt:lpstr>Presentación de PowerPoint</vt:lpstr>
      <vt:lpstr>Presentación de PowerPoint</vt:lpstr>
      <vt:lpstr>Presentación de PowerPoint</vt:lpstr>
      <vt:lpstr>Presentación de PowerPoint</vt:lpstr>
      <vt:lpstr>La discriminación en México</vt:lpstr>
      <vt:lpstr>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Mecanismos de defensa y protección</vt:lpstr>
      <vt:lpstr>Mecanismos de defensa</vt:lpstr>
      <vt:lpstr>Discriminación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Mecanismos de protección</vt:lpstr>
      <vt:lpstr>Presentación de PowerPoint</vt:lpstr>
      <vt:lpstr>Conclusiones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Mecanismos de defensa y protección contra actos discriminatorios</dc:title>
  <dc:creator>Patricia</dc:creator>
  <cp:lastModifiedBy>Patricia</cp:lastModifiedBy>
  <cp:revision>160</cp:revision>
  <dcterms:created xsi:type="dcterms:W3CDTF">2014-09-19T15:28:12Z</dcterms:created>
  <dcterms:modified xsi:type="dcterms:W3CDTF">2014-09-30T16:52:00Z</dcterms:modified>
</cp:coreProperties>
</file>